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25"/>
  </p:notesMasterIdLst>
  <p:handoutMasterIdLst>
    <p:handoutMasterId r:id="rId26"/>
  </p:handoutMasterIdLst>
  <p:sldIdLst>
    <p:sldId id="378" r:id="rId5"/>
    <p:sldId id="400" r:id="rId6"/>
    <p:sldId id="401" r:id="rId7"/>
    <p:sldId id="403" r:id="rId8"/>
    <p:sldId id="399" r:id="rId9"/>
    <p:sldId id="394" r:id="rId10"/>
    <p:sldId id="404" r:id="rId11"/>
    <p:sldId id="405" r:id="rId12"/>
    <p:sldId id="409" r:id="rId13"/>
    <p:sldId id="416" r:id="rId14"/>
    <p:sldId id="397" r:id="rId15"/>
    <p:sldId id="419" r:id="rId16"/>
    <p:sldId id="410" r:id="rId17"/>
    <p:sldId id="411" r:id="rId18"/>
    <p:sldId id="420" r:id="rId19"/>
    <p:sldId id="413" r:id="rId20"/>
    <p:sldId id="418" r:id="rId21"/>
    <p:sldId id="415" r:id="rId22"/>
    <p:sldId id="417" r:id="rId23"/>
    <p:sldId id="412" r:id="rId24"/>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400"/>
            <p14:sldId id="401"/>
            <p14:sldId id="403"/>
            <p14:sldId id="399"/>
            <p14:sldId id="394"/>
            <p14:sldId id="404"/>
            <p14:sldId id="405"/>
            <p14:sldId id="409"/>
            <p14:sldId id="416"/>
            <p14:sldId id="397"/>
            <p14:sldId id="419"/>
            <p14:sldId id="410"/>
            <p14:sldId id="411"/>
            <p14:sldId id="420"/>
            <p14:sldId id="413"/>
            <p14:sldId id="418"/>
            <p14:sldId id="415"/>
            <p14:sldId id="417"/>
            <p14:sldId id="412"/>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419" autoAdjust="0"/>
  </p:normalViewPr>
  <p:slideViewPr>
    <p:cSldViewPr snapToGrid="0" snapToObjects="1">
      <p:cViewPr varScale="1">
        <p:scale>
          <a:sx n="112" d="100"/>
          <a:sy n="112" d="100"/>
        </p:scale>
        <p:origin x="552" y="78"/>
      </p:cViewPr>
      <p:guideLst>
        <p:guide orient="horz" pos="2183"/>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10/22/2024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1906511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ugerguide">
    <p:spTree>
      <p:nvGrpSpPr>
        <p:cNvPr id="1" name=""/>
        <p:cNvGrpSpPr/>
        <p:nvPr/>
      </p:nvGrpSpPr>
      <p:grpSpPr>
        <a:xfrm>
          <a:off x="0" y="0"/>
          <a:ext cx="0" cy="0"/>
          <a:chOff x="0" y="0"/>
          <a:chExt cx="0" cy="0"/>
        </a:xfrm>
      </p:grpSpPr>
      <p:sp>
        <p:nvSpPr>
          <p:cNvPr id="2" name="Rektangel 1"/>
          <p:cNvSpPr/>
          <p:nvPr userDrawn="1"/>
        </p:nvSpPr>
        <p:spPr>
          <a:xfrm>
            <a:off x="766763" y="1255659"/>
            <a:ext cx="8091261" cy="369332"/>
          </a:xfrm>
          <a:prstGeom prst="rect">
            <a:avLst/>
          </a:prstGeom>
        </p:spPr>
        <p:txBody>
          <a:bodyPr wrap="square" lIns="0">
            <a:spAutoFit/>
          </a:bodyPr>
          <a:lstStyle/>
          <a:p>
            <a:r>
              <a:rPr lang="en-US" dirty="0">
                <a:solidFill>
                  <a:srgbClr val="DF6752"/>
                </a:solidFill>
                <a:latin typeface="+mn-lt"/>
              </a:rPr>
              <a:t>- SLET DETTE SLIDE, FØR DU FÆRDIGGØR PRÆSENTATIONEN</a:t>
            </a:r>
            <a:endParaRPr lang="da-DK" dirty="0">
              <a:solidFill>
                <a:srgbClr val="DF6752"/>
              </a:solidFill>
              <a:latin typeface="+mn-lt"/>
            </a:endParaRPr>
          </a:p>
        </p:txBody>
      </p:sp>
      <p:sp>
        <p:nvSpPr>
          <p:cNvPr id="5" name="Text Box 48"/>
          <p:cNvSpPr txBox="1">
            <a:spLocks noChangeArrowheads="1"/>
          </p:cNvSpPr>
          <p:nvPr userDrawn="1"/>
        </p:nvSpPr>
        <p:spPr bwMode="auto">
          <a:xfrm>
            <a:off x="766763" y="2205038"/>
            <a:ext cx="2327618" cy="320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600"/>
              </a:spcAft>
              <a:defRPr/>
            </a:pPr>
            <a:r>
              <a:rPr lang="da-DK" sz="1000" b="1" spc="300" noProof="1">
                <a:solidFill>
                  <a:schemeClr val="tx1"/>
                </a:solidFill>
                <a:latin typeface="+mn-lt"/>
                <a:cs typeface="Arial" panose="020B0604020202020204" pitchFamily="34" charset="0"/>
              </a:rPr>
              <a:t>AAU-SKABELONER TIL POWERPOINT</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da-DK" sz="900" b="0" dirty="0">
                <a:effectLst/>
                <a:latin typeface="+mn-lt"/>
                <a:ea typeface="Calibri" panose="020F0502020204030204" pitchFamily="34" charset="0"/>
                <a:cs typeface="Times New Roman" panose="02020603050405020304" pitchFamily="18" charset="0"/>
              </a:rPr>
              <a:t>Når du åbner PowerPoint på din pc, kan du vælge</a:t>
            </a:r>
            <a:r>
              <a:rPr lang="da-DK" sz="900" b="0" baseline="0" dirty="0">
                <a:effectLst/>
                <a:latin typeface="+mn-lt"/>
                <a:ea typeface="Calibri" panose="020F0502020204030204" pitchFamily="34" charset="0"/>
                <a:cs typeface="Times New Roman" panose="02020603050405020304" pitchFamily="18" charset="0"/>
              </a:rPr>
              <a:t> mellem to </a:t>
            </a:r>
            <a:r>
              <a:rPr lang="da-DK" sz="900" b="0" dirty="0">
                <a:effectLst/>
                <a:latin typeface="+mn-lt"/>
                <a:ea typeface="Calibri" panose="020F0502020204030204" pitchFamily="34" charset="0"/>
                <a:cs typeface="Times New Roman" panose="02020603050405020304" pitchFamily="18" charset="0"/>
              </a:rPr>
              <a:t>skabeloner i 16:9-format med</a:t>
            </a:r>
            <a:r>
              <a:rPr lang="da-DK" sz="900" b="0" baseline="0" dirty="0">
                <a:effectLst/>
                <a:latin typeface="+mn-lt"/>
                <a:ea typeface="Calibri" panose="020F0502020204030204" pitchFamily="34" charset="0"/>
                <a:cs typeface="Times New Roman" panose="02020603050405020304" pitchFamily="18" charset="0"/>
              </a:rPr>
              <a:t> enten det danske eller engelske AAU-logo.</a:t>
            </a:r>
            <a:endParaRPr lang="da-DK" sz="900" b="0" dirty="0">
              <a:effectLst/>
              <a:latin typeface="+mn-lt"/>
              <a:ea typeface="Calibri" panose="020F0502020204030204" pitchFamily="34" charset="0"/>
              <a:cs typeface="Times New Roman" panose="02020603050405020304" pitchFamily="18" charset="0"/>
            </a:endParaRPr>
          </a:p>
          <a:p>
            <a:pPr>
              <a:lnSpc>
                <a:spcPct val="100000"/>
              </a:lnSpc>
              <a:spcAft>
                <a:spcPts val="1000"/>
              </a:spcAft>
            </a:pPr>
            <a:r>
              <a:rPr lang="da-DK" sz="900" b="0" dirty="0">
                <a:effectLst/>
                <a:latin typeface="+mn-lt"/>
                <a:ea typeface="Calibri" panose="020F0502020204030204" pitchFamily="34" charset="0"/>
                <a:cs typeface="Times New Roman" panose="02020603050405020304" pitchFamily="18" charset="0"/>
              </a:rPr>
              <a:t>Det</a:t>
            </a:r>
            <a:r>
              <a:rPr lang="da-DK" sz="900" b="0" baseline="0" dirty="0">
                <a:effectLst/>
                <a:latin typeface="+mn-lt"/>
                <a:ea typeface="Calibri" panose="020F0502020204030204" pitchFamily="34" charset="0"/>
                <a:cs typeface="Times New Roman" panose="02020603050405020304" pitchFamily="18" charset="0"/>
              </a:rPr>
              <a:t> er også muligt at hente PowerPoint-skabelonerne på: </a:t>
            </a:r>
            <a:r>
              <a:rPr lang="da-DK" sz="900" b="0" baseline="0" dirty="0">
                <a:effectLst/>
                <a:latin typeface="+mn-lt"/>
                <a:ea typeface="Calibri" panose="020F0502020204030204" pitchFamily="34" charset="0"/>
                <a:cs typeface="Times New Roman" panose="02020603050405020304" pitchFamily="18" charset="0"/>
                <a:hlinkClick r:id="rId2"/>
              </a:rPr>
              <a:t>www.design.aau.dk/skabeloner/</a:t>
            </a:r>
            <a:r>
              <a:rPr lang="da-DK" sz="900" b="0" baseline="0" dirty="0" err="1">
                <a:effectLst/>
                <a:latin typeface="+mn-lt"/>
                <a:ea typeface="Calibri" panose="020F0502020204030204" pitchFamily="34" charset="0"/>
                <a:cs typeface="Times New Roman" panose="02020603050405020304" pitchFamily="18" charset="0"/>
                <a:hlinkClick r:id="rId2"/>
              </a:rPr>
              <a:t>powerpoint</a:t>
            </a:r>
            <a:r>
              <a:rPr lang="da-DK" sz="900" b="0" baseline="0" dirty="0">
                <a:effectLst/>
                <a:latin typeface="+mn-lt"/>
                <a:ea typeface="Calibri" panose="020F0502020204030204" pitchFamily="34" charset="0"/>
                <a:cs typeface="Times New Roman" panose="02020603050405020304" pitchFamily="18" charset="0"/>
              </a:rPr>
              <a:t>. Her kan du også hente den generelle AAU PowerPoint til inspiration. Denne vil løbende blive opdateret med de nyeste tal og informationer. Du kan her slette de slides du ikke vil bruge. </a:t>
            </a:r>
          </a:p>
          <a:p>
            <a:pPr marL="0" marR="0" lvl="0" indent="0" algn="l" defTabSz="914330" rtl="0" eaLnBrk="0" fontAlgn="auto" latinLnBrk="0" hangingPunct="0">
              <a:lnSpc>
                <a:spcPct val="100000"/>
              </a:lnSpc>
              <a:spcBef>
                <a:spcPts val="0"/>
              </a:spcBef>
              <a:spcAft>
                <a:spcPts val="1000"/>
              </a:spcAft>
              <a:buClrTx/>
              <a:buSzTx/>
              <a:buFontTx/>
              <a:buNone/>
              <a:tabLst/>
              <a:defRPr/>
            </a:pPr>
            <a:r>
              <a:rPr lang="da-DK" sz="1000" b="1" kern="1200" spc="300" noProof="1">
                <a:solidFill>
                  <a:schemeClr val="tx1"/>
                </a:solidFill>
                <a:latin typeface="+mn-lt"/>
                <a:ea typeface="+mn-ea"/>
                <a:cs typeface="Arial" panose="020B0604020202020204" pitchFamily="34" charset="0"/>
              </a:rPr>
              <a:t>SKRIFT</a:t>
            </a:r>
            <a:br>
              <a:rPr lang="da-DK" sz="1000" b="1" kern="1200" spc="300" noProof="1">
                <a:solidFill>
                  <a:schemeClr val="tx1"/>
                </a:solidFill>
                <a:latin typeface="+mn-lt"/>
                <a:ea typeface="+mn-ea"/>
                <a:cs typeface="Arial" panose="020B0604020202020204" pitchFamily="34" charset="0"/>
              </a:rPr>
            </a:br>
            <a:br>
              <a:rPr lang="da-DK" sz="1050" b="1" kern="1200" noProof="1">
                <a:solidFill>
                  <a:schemeClr val="tx1"/>
                </a:solidFill>
                <a:latin typeface="+mn-lt"/>
                <a:ea typeface="+mn-ea"/>
                <a:cs typeface="Arial" panose="020B0604020202020204" pitchFamily="34" charset="0"/>
              </a:rPr>
            </a:br>
            <a:r>
              <a:rPr lang="da-DK" altLang="da-DK" sz="900" b="0" kern="1200" noProof="1">
                <a:solidFill>
                  <a:schemeClr val="tx1"/>
                </a:solidFill>
                <a:latin typeface="+mn-lt"/>
                <a:ea typeface="+mn-ea"/>
                <a:cs typeface="Arial" panose="020B0604020202020204" pitchFamily="34" charset="0"/>
              </a:rPr>
              <a:t>AAU anvender vores</a:t>
            </a:r>
            <a:r>
              <a:rPr lang="da-DK" altLang="da-DK" sz="900" b="0" kern="1200" baseline="0" noProof="1">
                <a:solidFill>
                  <a:schemeClr val="tx1"/>
                </a:solidFill>
                <a:latin typeface="+mn-lt"/>
                <a:ea typeface="+mn-ea"/>
                <a:cs typeface="Arial" panose="020B0604020202020204" pitchFamily="34" charset="0"/>
              </a:rPr>
              <a:t> sekundære </a:t>
            </a:r>
            <a:r>
              <a:rPr lang="da-DK" altLang="da-DK" sz="900" b="0" kern="1200" noProof="1">
                <a:solidFill>
                  <a:schemeClr val="tx1"/>
                </a:solidFill>
                <a:latin typeface="+mn-lt"/>
                <a:ea typeface="+mn-ea"/>
                <a:cs typeface="Arial" panose="020B0604020202020204" pitchFamily="34" charset="0"/>
              </a:rPr>
              <a:t>skrifttype Arial i PowerPoint-præsentationer.</a:t>
            </a:r>
          </a:p>
          <a:p>
            <a:pPr>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12" name="Text Box 48"/>
          <p:cNvSpPr txBox="1">
            <a:spLocks noChangeArrowheads="1"/>
          </p:cNvSpPr>
          <p:nvPr userDrawn="1"/>
        </p:nvSpPr>
        <p:spPr bwMode="auto">
          <a:xfrm>
            <a:off x="6269374" y="2205038"/>
            <a:ext cx="2327618" cy="346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SKABELONENS FARVER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Du kan vælge mellem en række farver til baggrunde og grafer.</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Højreklik på den flade, du vil skifte farve på, og derefter malerbøtte-ikonet (Fyldfarve til figur)</a:t>
            </a:r>
          </a:p>
          <a:p>
            <a:pPr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BILLEDSTØRRELSER</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Sørg</a:t>
            </a:r>
            <a:r>
              <a:rPr lang="da-DK" sz="900" b="0" baseline="0" noProof="1">
                <a:solidFill>
                  <a:schemeClr val="tx1"/>
                </a:solidFill>
                <a:latin typeface="+mn-lt"/>
                <a:cs typeface="Arial" panose="020B0604020202020204" pitchFamily="34" charset="0"/>
              </a:rPr>
              <a:t> for at bruge højkvalitetsbilleder i de forskellige layouts. Undgå at skulle skalerer små billeder op, da dette vil gøre dem pixileret og se uprofessionelt ud.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Via Skyfish vil i kunne søge og downloade højkvalitetsbilleder fra AAU. </a:t>
            </a:r>
          </a:p>
          <a:p>
            <a:pPr eaLnBrk="1" hangingPunct="1">
              <a:lnSpc>
                <a:spcPct val="90000"/>
              </a:lnSpc>
              <a:spcAft>
                <a:spcPts val="600"/>
              </a:spcAft>
              <a:defRPr/>
            </a:pPr>
            <a:r>
              <a:rPr lang="da-DK" sz="900" b="0" baseline="0" noProof="1">
                <a:solidFill>
                  <a:schemeClr val="tx1"/>
                </a:solidFill>
                <a:latin typeface="+mn-lt"/>
                <a:cs typeface="Arial" panose="020B0604020202020204" pitchFamily="34" charset="0"/>
              </a:rPr>
              <a:t>Mange højkvalitetsbilleder giver selvfølgelig en stor filstørrelse på PowerPointen. Hvis dette bliver et problem, kan det løses når i gemmer præsentationen under: </a:t>
            </a:r>
            <a:br>
              <a:rPr lang="da-DK" sz="900" b="0" baseline="0" noProof="1">
                <a:solidFill>
                  <a:schemeClr val="tx1"/>
                </a:solidFill>
                <a:latin typeface="+mn-lt"/>
                <a:cs typeface="Arial" panose="020B0604020202020204" pitchFamily="34" charset="0"/>
              </a:rPr>
            </a:br>
            <a:r>
              <a:rPr lang="da-DK" sz="900" b="1" baseline="0" noProof="1">
                <a:solidFill>
                  <a:schemeClr val="tx1"/>
                </a:solidFill>
                <a:latin typeface="+mn-lt"/>
                <a:cs typeface="Arial" panose="020B0604020202020204" pitchFamily="34" charset="0"/>
              </a:rPr>
              <a:t>Gem som  - Gennemse - Komprimeringsindstillinger. </a:t>
            </a:r>
            <a:r>
              <a:rPr lang="da-DK" sz="900" b="0" baseline="0" noProof="1">
                <a:solidFill>
                  <a:schemeClr val="tx1"/>
                </a:solidFill>
                <a:latin typeface="+mn-lt"/>
                <a:cs typeface="Arial" panose="020B0604020202020204" pitchFamily="34" charset="0"/>
              </a:rPr>
              <a:t>Sørg dog for ikke at gemme under 150 ppi. </a:t>
            </a:r>
          </a:p>
        </p:txBody>
      </p:sp>
      <p:sp>
        <p:nvSpPr>
          <p:cNvPr id="13" name="Text Box 48"/>
          <p:cNvSpPr txBox="1">
            <a:spLocks noChangeArrowheads="1"/>
          </p:cNvSpPr>
          <p:nvPr userDrawn="1"/>
        </p:nvSpPr>
        <p:spPr bwMode="auto">
          <a:xfrm>
            <a:off x="9116078" y="2205038"/>
            <a:ext cx="2285301"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kern="1200" spc="300" noProof="1">
                <a:solidFill>
                  <a:schemeClr val="tx1"/>
                </a:solidFill>
                <a:latin typeface="+mn-lt"/>
                <a:ea typeface="+mn-ea"/>
                <a:cs typeface="Arial" panose="020B0604020202020204" pitchFamily="34" charset="0"/>
              </a:rPr>
              <a:t>INDSÆT BILLEDE</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På layouts med billedholder: Klik på ikon og vælg </a:t>
            </a:r>
            <a:r>
              <a:rPr lang="da-DK" sz="900" b="1" kern="1200" noProof="1">
                <a:solidFill>
                  <a:schemeClr val="tx1"/>
                </a:solidFill>
                <a:latin typeface="+mn-lt"/>
                <a:ea typeface="+mn-ea"/>
                <a:cs typeface="Arial" panose="020B0604020202020204" pitchFamily="34" charset="0"/>
              </a:rPr>
              <a:t>Indsæt</a:t>
            </a: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Teksten ”Klik her, hvis du vil udskifte billedet” bliver ikke vist i din præsentation.  </a:t>
            </a:r>
          </a:p>
          <a:p>
            <a:pPr eaLnBrk="1" hangingPunct="1">
              <a:lnSpc>
                <a:spcPct val="90000"/>
              </a:lnSpc>
              <a:spcAft>
                <a:spcPts val="600"/>
              </a:spcAft>
              <a:defRPr/>
            </a:pPr>
            <a:endParaRPr lang="da-DK" sz="1000" b="1" noProof="1">
              <a:solidFill>
                <a:schemeClr val="tx1"/>
              </a:solidFill>
              <a:latin typeface="+mn-lt"/>
              <a:cs typeface="Arial" panose="020B0604020202020204" pitchFamily="34" charset="0"/>
            </a:endParaRPr>
          </a:p>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BESKÆR BILLEDE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a:t>
            </a:r>
            <a:r>
              <a:rPr lang="da-DK" sz="900" b="0" kern="1200" noProof="1">
                <a:solidFill>
                  <a:schemeClr val="tx1"/>
                </a:solidFill>
                <a:latin typeface="+mn-lt"/>
                <a:ea typeface="+mn-ea"/>
                <a:cs typeface="Arial" panose="020B0604020202020204" pitchFamily="34" charset="0"/>
              </a:rPr>
              <a:t>. Klik </a:t>
            </a:r>
            <a:r>
              <a:rPr lang="da-DK" sz="900" b="1" kern="1200" noProof="1">
                <a:solidFill>
                  <a:schemeClr val="tx1"/>
                </a:solidFill>
                <a:latin typeface="+mn-lt"/>
                <a:ea typeface="+mn-ea"/>
                <a:cs typeface="Arial" panose="020B0604020202020204" pitchFamily="34" charset="0"/>
              </a:rPr>
              <a:t>Beskær</a:t>
            </a:r>
            <a:r>
              <a:rPr lang="da-DK" sz="900" b="0" kern="1200" noProof="1">
                <a:solidFill>
                  <a:schemeClr val="tx1"/>
                </a:solidFill>
                <a:latin typeface="+mn-lt"/>
                <a:ea typeface="+mn-ea"/>
                <a:cs typeface="Arial" panose="020B0604020202020204" pitchFamily="34" charset="0"/>
              </a:rPr>
              <a:t> </a:t>
            </a:r>
            <a:r>
              <a:rPr lang="da-DK" sz="900" b="0" i="1" kern="1200" noProof="1">
                <a:solidFill>
                  <a:schemeClr val="tx1"/>
                </a:solidFill>
                <a:latin typeface="+mn-lt"/>
                <a:ea typeface="+mn-ea"/>
                <a:cs typeface="Arial" panose="020B0604020202020204" pitchFamily="34" charset="0"/>
              </a:rPr>
              <a:t>(højreklik på billedet og tryk på ikonet som er vist til højre) </a:t>
            </a:r>
            <a:r>
              <a:rPr lang="da-DK" sz="900" b="0" kern="1200" noProof="1">
                <a:solidFill>
                  <a:schemeClr val="tx1"/>
                </a:solidFill>
                <a:latin typeface="+mn-lt"/>
                <a:ea typeface="+mn-ea"/>
                <a:cs typeface="Arial" panose="020B0604020202020204" pitchFamily="34" charset="0"/>
              </a:rPr>
              <a:t>for at ændre billedets fokus/størrelse</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Ønsker du at skalere billedet </a:t>
            </a:r>
            <a:r>
              <a:rPr lang="da-DK" sz="900" i="1" kern="1200" noProof="1">
                <a:solidFill>
                  <a:schemeClr val="tx1"/>
                </a:solidFill>
                <a:latin typeface="+mn-lt"/>
                <a:ea typeface="+mn-ea"/>
                <a:cs typeface="Arial" panose="020B0604020202020204" pitchFamily="34" charset="0"/>
              </a:rPr>
              <a:t>(ændre billedets størrelse uden at ændre dets proportioner)</a:t>
            </a:r>
            <a:r>
              <a:rPr lang="da-DK" sz="900" b="0" i="1" kern="1200" noProof="1">
                <a:solidFill>
                  <a:schemeClr val="tx1"/>
                </a:solidFill>
                <a:latin typeface="+mn-lt"/>
                <a:ea typeface="+mn-ea"/>
                <a:cs typeface="Arial" panose="020B0604020202020204" pitchFamily="34" charset="0"/>
              </a:rPr>
              <a:t>, </a:t>
            </a:r>
            <a:r>
              <a:rPr lang="da-DK" sz="900" b="0" kern="1200" noProof="1">
                <a:solidFill>
                  <a:schemeClr val="tx1"/>
                </a:solidFill>
                <a:latin typeface="+mn-lt"/>
                <a:ea typeface="+mn-ea"/>
                <a:cs typeface="Arial" panose="020B0604020202020204" pitchFamily="34" charset="0"/>
              </a:rPr>
              <a:t>så hold </a:t>
            </a:r>
            <a:r>
              <a:rPr lang="da-DK" sz="900" b="1" kern="1200" noProof="1">
                <a:solidFill>
                  <a:schemeClr val="tx1"/>
                </a:solidFill>
                <a:latin typeface="+mn-lt"/>
                <a:ea typeface="+mn-ea"/>
                <a:cs typeface="Arial" panose="020B0604020202020204" pitchFamily="34" charset="0"/>
              </a:rPr>
              <a:t>SHIFT</a:t>
            </a:r>
            <a:r>
              <a:rPr lang="da-DK" sz="900" b="0" kern="1200" noProof="1">
                <a:solidFill>
                  <a:schemeClr val="tx1"/>
                </a:solidFill>
                <a:latin typeface="+mn-lt"/>
                <a:ea typeface="+mn-ea"/>
                <a:cs typeface="Arial" panose="020B0604020202020204" pitchFamily="34" charset="0"/>
              </a:rPr>
              <a:t>-knappen nede, mens du trækker i billedets hjørner</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3. </a:t>
            </a:r>
            <a:r>
              <a:rPr lang="da-DK" sz="900" b="0" kern="1200" noProof="1">
                <a:solidFill>
                  <a:schemeClr val="tx1"/>
                </a:solidFill>
                <a:latin typeface="+mn-lt"/>
                <a:ea typeface="+mn-ea"/>
                <a:cs typeface="Arial" panose="020B0604020202020204" pitchFamily="34" charset="0"/>
              </a:rPr>
              <a:t>Højreklik på billedet og vælg </a:t>
            </a:r>
            <a:r>
              <a:rPr lang="da-DK" sz="900" b="1" kern="1200" noProof="1">
                <a:solidFill>
                  <a:schemeClr val="tx1"/>
                </a:solidFill>
                <a:latin typeface="+mn-lt"/>
                <a:ea typeface="+mn-ea"/>
                <a:cs typeface="Arial" panose="020B0604020202020204" pitchFamily="34" charset="0"/>
              </a:rPr>
              <a:t>Placer bagerst</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Tip: </a:t>
            </a:r>
            <a:r>
              <a:rPr lang="da-DK" sz="900" b="0" kern="1200" noProof="1">
                <a:solidFill>
                  <a:schemeClr val="tx1"/>
                </a:solidFill>
                <a:latin typeface="+mn-lt"/>
                <a:ea typeface="+mn-ea"/>
                <a:cs typeface="Arial" panose="020B0604020202020204" pitchFamily="34" charset="0"/>
              </a:rPr>
              <a:t>Hvis du sletter billedet og indsætter et nyt, kan billedet lægge sig foran tekst og grafik. Hvis dette sker, skal du vælge billedet, højreklikke og vælge </a:t>
            </a:r>
            <a:r>
              <a:rPr lang="da-DK" sz="900" b="1" kern="1200" noProof="1">
                <a:solidFill>
                  <a:schemeClr val="tx1"/>
                </a:solidFill>
                <a:latin typeface="+mn-lt"/>
                <a:ea typeface="+mn-ea"/>
                <a:cs typeface="Arial" panose="020B0604020202020204" pitchFamily="34" charset="0"/>
              </a:rPr>
              <a:t>Placer bagerst</a:t>
            </a:r>
          </a:p>
        </p:txBody>
      </p:sp>
      <p:sp>
        <p:nvSpPr>
          <p:cNvPr id="15" name="Text Box 48"/>
          <p:cNvSpPr txBox="1">
            <a:spLocks noChangeArrowheads="1"/>
          </p:cNvSpPr>
          <p:nvPr userDrawn="1"/>
        </p:nvSpPr>
        <p:spPr bwMode="auto">
          <a:xfrm>
            <a:off x="9116078" y="5647519"/>
            <a:ext cx="2517848"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spc="300" noProof="1">
                <a:solidFill>
                  <a:schemeClr val="tx1"/>
                </a:solidFill>
                <a:latin typeface="+mn-lt"/>
                <a:cs typeface="Arial" panose="020B0604020202020204" pitchFamily="34" charset="0"/>
              </a:rPr>
              <a:t>MERE INFORMATION</a:t>
            </a:r>
          </a:p>
          <a:p>
            <a:pPr eaLnBrk="1" hangingPunct="1">
              <a:lnSpc>
                <a:spcPct val="90000"/>
              </a:lnSpc>
              <a:spcAft>
                <a:spcPts val="600"/>
              </a:spcAft>
              <a:defRPr/>
            </a:pPr>
            <a:r>
              <a:rPr lang="da-DK" sz="900" b="0" noProof="1">
                <a:solidFill>
                  <a:schemeClr val="tx1"/>
                </a:solidFill>
                <a:latin typeface="+mn-lt"/>
                <a:cs typeface="Arial" panose="020B0604020202020204" pitchFamily="34" charset="0"/>
              </a:rPr>
              <a:t>Se</a:t>
            </a:r>
            <a:r>
              <a:rPr lang="da-DK" sz="900" b="0" baseline="0" noProof="1">
                <a:solidFill>
                  <a:schemeClr val="tx1"/>
                </a:solidFill>
                <a:latin typeface="+mn-lt"/>
                <a:cs typeface="Arial" panose="020B0604020202020204" pitchFamily="34" charset="0"/>
              </a:rPr>
              <a:t> designguiden</a:t>
            </a:r>
            <a:r>
              <a:rPr lang="da-DK" sz="900" b="0" noProof="1">
                <a:solidFill>
                  <a:schemeClr val="tx1"/>
                </a:solidFill>
                <a:latin typeface="+mn-lt"/>
                <a:cs typeface="Arial" panose="020B0604020202020204" pitchFamily="34" charset="0"/>
              </a:rPr>
              <a:t> på</a:t>
            </a:r>
            <a:br>
              <a:rPr lang="da-DK" sz="900" b="0" baseline="0" noProof="1">
                <a:solidFill>
                  <a:schemeClr val="tx1"/>
                </a:solidFill>
                <a:latin typeface="+mn-lt"/>
                <a:cs typeface="Arial" panose="020B0604020202020204" pitchFamily="34" charset="0"/>
              </a:rPr>
            </a:br>
            <a:r>
              <a:rPr lang="da-DK" sz="900" b="0" kern="1200" baseline="0" dirty="0">
                <a:solidFill>
                  <a:schemeClr val="tx1"/>
                </a:solidFill>
                <a:effectLst/>
                <a:latin typeface="+mn-lt"/>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n-lt"/>
              <a:cs typeface="Arial" panose="020B0604020202020204" pitchFamily="34" charset="0"/>
            </a:endParaRPr>
          </a:p>
        </p:txBody>
      </p:sp>
      <p:sp>
        <p:nvSpPr>
          <p:cNvPr id="16" name="Text Box 48"/>
          <p:cNvSpPr txBox="1">
            <a:spLocks noChangeArrowheads="1"/>
          </p:cNvSpPr>
          <p:nvPr userDrawn="1"/>
        </p:nvSpPr>
        <p:spPr bwMode="auto">
          <a:xfrm>
            <a:off x="3428374" y="2205038"/>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da-DK" sz="1000" b="1" kern="1200" spc="300" noProof="1">
                <a:solidFill>
                  <a:schemeClr val="tx1"/>
                </a:solidFill>
                <a:latin typeface="+mn-lt"/>
                <a:ea typeface="+mn-ea"/>
                <a:cs typeface="Arial" panose="020B0604020202020204" pitchFamily="34" charset="0"/>
              </a:rPr>
              <a:t>LAV NYT DIAS/SLIDE </a:t>
            </a:r>
            <a:r>
              <a:rPr lang="da-DK" sz="900" b="0" kern="1200" spc="0" noProof="1">
                <a:solidFill>
                  <a:schemeClr val="tx1"/>
                </a:solidFill>
                <a:latin typeface="+mn-lt"/>
                <a:ea typeface="+mn-ea"/>
                <a:cs typeface="Arial" panose="020B0604020202020204" pitchFamily="34" charset="0"/>
              </a:rPr>
              <a:t>(HHV. 2010- + 2013- OG 2016-VERSION)</a:t>
            </a:r>
          </a:p>
          <a:p>
            <a:pPr marL="0" marR="0" lvl="0" indent="0" algn="l" defTabSz="914330" rtl="0" eaLnBrk="1" fontAlgn="auto" latinLnBrk="0" hangingPunct="1">
              <a:lnSpc>
                <a:spcPct val="100000"/>
              </a:lnSpc>
              <a:spcBef>
                <a:spcPts val="0"/>
              </a:spcBef>
              <a:spcAft>
                <a:spcPts val="600"/>
              </a:spcAft>
              <a:buClrTx/>
              <a:buSzTx/>
              <a:buFontTx/>
              <a:buNone/>
              <a:tabLst/>
              <a:defRPr/>
            </a:pPr>
            <a:r>
              <a:rPr lang="da-DK" sz="900" b="0" kern="1200" spc="0" noProof="1">
                <a:solidFill>
                  <a:schemeClr val="tx1"/>
                </a:solidFill>
                <a:latin typeface="+mn-lt"/>
                <a:ea typeface="+mn-ea"/>
                <a:cs typeface="Arial" panose="020B0604020202020204" pitchFamily="34" charset="0"/>
              </a:rPr>
              <a:t> </a:t>
            </a:r>
            <a:br>
              <a:rPr lang="da-DK" sz="800" b="1" kern="1200" noProof="1">
                <a:solidFill>
                  <a:schemeClr val="tx1"/>
                </a:solidFill>
                <a:latin typeface="+mn-lt"/>
                <a:ea typeface="+mn-ea"/>
                <a:cs typeface="Arial" panose="020B0604020202020204" pitchFamily="34" charset="0"/>
              </a:rPr>
            </a:br>
            <a:r>
              <a:rPr lang="da-DK" altLang="da-DK" sz="900" b="1" kern="1200" noProof="1">
                <a:solidFill>
                  <a:schemeClr val="tx1"/>
                </a:solidFill>
                <a:latin typeface="+mn-lt"/>
                <a:ea typeface="+mn-ea"/>
                <a:cs typeface="Arial" panose="020B0604020202020204" pitchFamily="34" charset="0"/>
              </a:rPr>
              <a:t>1. </a:t>
            </a:r>
            <a:r>
              <a:rPr lang="da-DK" altLang="da-DK" sz="900" kern="1200" noProof="1">
                <a:solidFill>
                  <a:schemeClr val="tx1"/>
                </a:solidFill>
                <a:latin typeface="+mn-lt"/>
                <a:ea typeface="+mn-ea"/>
                <a:cs typeface="Arial" panose="020B0604020202020204" pitchFamily="34" charset="0"/>
              </a:rPr>
              <a:t>Klik på </a:t>
            </a:r>
            <a:r>
              <a:rPr lang="da-DK" altLang="da-DK" sz="900" b="1" kern="1200" noProof="1">
                <a:solidFill>
                  <a:schemeClr val="tx1"/>
                </a:solidFill>
                <a:latin typeface="+mn-lt"/>
                <a:ea typeface="+mn-ea"/>
                <a:cs typeface="Arial" panose="020B0604020202020204" pitchFamily="34" charset="0"/>
              </a:rPr>
              <a:t>Startside/Hjem</a:t>
            </a:r>
          </a:p>
          <a:p>
            <a:pPr eaLnBrk="1" hangingPunct="1">
              <a:lnSpc>
                <a:spcPct val="100000"/>
              </a:lnSpc>
              <a:spcAft>
                <a:spcPts val="600"/>
              </a:spcAft>
              <a:defRPr/>
            </a:pPr>
            <a:r>
              <a:rPr lang="da-DK" altLang="da-DK" sz="900" b="1" noProof="1">
                <a:solidFill>
                  <a:schemeClr val="tx1"/>
                </a:solidFill>
                <a:latin typeface="+mn-lt"/>
                <a:cs typeface="Arial" panose="020B0604020202020204" pitchFamily="34" charset="0"/>
              </a:rPr>
              <a:t>2.</a:t>
            </a:r>
            <a:r>
              <a:rPr lang="da-DK" altLang="da-DK" sz="900" b="1" baseline="0" noProof="1">
                <a:solidFill>
                  <a:schemeClr val="tx1"/>
                </a:solidFill>
                <a:latin typeface="+mn-lt"/>
                <a:cs typeface="Arial" panose="020B0604020202020204" pitchFamily="34" charset="0"/>
              </a:rPr>
              <a:t> </a:t>
            </a:r>
            <a:r>
              <a:rPr lang="da-DK" altLang="da-DK" sz="900" baseline="0" noProof="1">
                <a:solidFill>
                  <a:schemeClr val="tx1"/>
                </a:solidFill>
                <a:latin typeface="+mn-lt"/>
                <a:cs typeface="Arial" panose="020B0604020202020204" pitchFamily="34" charset="0"/>
              </a:rPr>
              <a:t>Under knappen </a:t>
            </a:r>
            <a:r>
              <a:rPr lang="da-DK" altLang="da-DK" sz="900" b="1" baseline="0" noProof="1">
                <a:solidFill>
                  <a:schemeClr val="tx1"/>
                </a:solidFill>
                <a:latin typeface="+mn-lt"/>
                <a:cs typeface="Arial" panose="020B0604020202020204" pitchFamily="34" charset="0"/>
              </a:rPr>
              <a:t>Nyt dias/Nyt slide</a:t>
            </a:r>
            <a:r>
              <a:rPr lang="da-DK" altLang="da-DK" sz="9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 med AAU-design. </a:t>
            </a:r>
          </a:p>
          <a:p>
            <a:pPr eaLnBrk="1" hangingPunct="1">
              <a:spcAft>
                <a:spcPts val="600"/>
              </a:spcAft>
              <a:defRPr/>
            </a:pPr>
            <a:endParaRPr lang="da-DK" altLang="da-DK" sz="900" baseline="0" noProof="1">
              <a:solidFill>
                <a:schemeClr val="tx1"/>
              </a:solidFill>
              <a:latin typeface="+mn-lt"/>
              <a:cs typeface="Arial" panose="020B0604020202020204" pitchFamily="34" charset="0"/>
            </a:endParaRPr>
          </a:p>
          <a:p>
            <a:pPr eaLnBrk="1" hangingPunct="1">
              <a:lnSpc>
                <a:spcPct val="90000"/>
              </a:lnSpc>
              <a:spcAft>
                <a:spcPts val="0"/>
              </a:spcAft>
              <a:defRPr/>
            </a:pPr>
            <a:r>
              <a:rPr lang="da-DK" sz="1000" b="1" kern="1200" spc="300" noProof="1">
                <a:solidFill>
                  <a:schemeClr val="tx1"/>
                </a:solidFill>
                <a:latin typeface="+mn-lt"/>
                <a:ea typeface="+mn-ea"/>
                <a:cs typeface="Arial" panose="020B0604020202020204" pitchFamily="34" charset="0"/>
              </a:rPr>
              <a:t>GITTER- OG HJÆLPELINJER</a:t>
            </a:r>
          </a:p>
          <a:p>
            <a:pPr eaLnBrk="1" hangingPunct="1">
              <a:lnSpc>
                <a:spcPct val="90000"/>
              </a:lnSpc>
              <a:spcAft>
                <a:spcPts val="0"/>
              </a:spcAft>
              <a:defRPr/>
            </a:pPr>
            <a:endParaRPr lang="da-DK" sz="1000" b="1" kern="1200" spc="3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0" kern="1200" noProof="1">
                <a:solidFill>
                  <a:schemeClr val="tx1"/>
                </a:solidFill>
                <a:latin typeface="+mn-lt"/>
                <a:ea typeface="+mn-ea"/>
                <a:cs typeface="Arial" panose="020B0604020202020204" pitchFamily="34" charset="0"/>
              </a:rPr>
              <a:t>For at få et ensartet udtryk i vores præsentationer er der</a:t>
            </a:r>
            <a:r>
              <a:rPr lang="da-DK" sz="900" b="0" kern="1200" baseline="0" noProof="1">
                <a:solidFill>
                  <a:schemeClr val="tx1"/>
                </a:solidFill>
                <a:latin typeface="+mn-lt"/>
                <a:ea typeface="+mn-ea"/>
                <a:cs typeface="Arial" panose="020B0604020202020204" pitchFamily="34" charset="0"/>
              </a:rPr>
              <a:t> guidelines i form af </a:t>
            </a:r>
            <a:r>
              <a:rPr lang="da-DK" sz="900" b="1" kern="1200" baseline="0" noProof="1">
                <a:solidFill>
                  <a:schemeClr val="tx1"/>
                </a:solidFill>
                <a:latin typeface="+mn-lt"/>
                <a:ea typeface="+mn-ea"/>
                <a:cs typeface="Arial" panose="020B0604020202020204" pitchFamily="34" charset="0"/>
              </a:rPr>
              <a:t>Hjælpelinjer. </a:t>
            </a:r>
            <a:r>
              <a:rPr lang="da-DK" sz="900" b="0" kern="1200" baseline="0" noProof="1">
                <a:solidFill>
                  <a:schemeClr val="tx1"/>
                </a:solidFill>
                <a:latin typeface="+mn-lt"/>
                <a:ea typeface="+mn-ea"/>
                <a:cs typeface="Arial" panose="020B0604020202020204" pitchFamily="34" charset="0"/>
              </a:rPr>
              <a:t>For at se disse: </a:t>
            </a:r>
            <a:endParaRPr lang="da-DK" sz="900" b="0" kern="1200" noProof="1">
              <a:solidFill>
                <a:schemeClr val="tx1"/>
              </a:solidFill>
              <a:latin typeface="+mn-lt"/>
              <a:ea typeface="+mn-ea"/>
              <a:cs typeface="Arial" panose="020B0604020202020204" pitchFamily="34" charset="0"/>
            </a:endParaRP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1. </a:t>
            </a:r>
            <a:r>
              <a:rPr lang="da-DK" sz="900" b="0" kern="1200" noProof="1">
                <a:solidFill>
                  <a:schemeClr val="tx1"/>
                </a:solidFill>
                <a:latin typeface="+mn-lt"/>
                <a:ea typeface="+mn-ea"/>
                <a:cs typeface="Arial" panose="020B0604020202020204" pitchFamily="34" charset="0"/>
              </a:rPr>
              <a:t>Klik på </a:t>
            </a:r>
            <a:r>
              <a:rPr lang="da-DK" sz="900" b="1" kern="1200" noProof="1">
                <a:solidFill>
                  <a:schemeClr val="tx1"/>
                </a:solidFill>
                <a:latin typeface="+mn-lt"/>
                <a:ea typeface="+mn-ea"/>
                <a:cs typeface="Arial" panose="020B0604020202020204" pitchFamily="34" charset="0"/>
              </a:rPr>
              <a:t>Vis</a:t>
            </a:r>
          </a:p>
          <a:p>
            <a:pPr eaLnBrk="1" hangingPunct="1">
              <a:lnSpc>
                <a:spcPct val="90000"/>
              </a:lnSpc>
              <a:spcAft>
                <a:spcPts val="600"/>
              </a:spcAft>
              <a:defRPr/>
            </a:pPr>
            <a:r>
              <a:rPr lang="da-DK" sz="900" b="1" kern="1200" noProof="1">
                <a:solidFill>
                  <a:schemeClr val="tx1"/>
                </a:solidFill>
                <a:latin typeface="+mn-lt"/>
                <a:ea typeface="+mn-ea"/>
                <a:cs typeface="Arial" panose="020B0604020202020204" pitchFamily="34" charset="0"/>
              </a:rPr>
              <a:t>2. </a:t>
            </a:r>
            <a:r>
              <a:rPr lang="da-DK" sz="900" b="0" kern="1200" noProof="1">
                <a:solidFill>
                  <a:schemeClr val="tx1"/>
                </a:solidFill>
                <a:latin typeface="+mn-lt"/>
                <a:ea typeface="+mn-ea"/>
                <a:cs typeface="Arial" panose="020B0604020202020204" pitchFamily="34" charset="0"/>
              </a:rPr>
              <a:t>Vælg </a:t>
            </a:r>
            <a:r>
              <a:rPr lang="da-DK" sz="900" b="1" kern="1200" noProof="1">
                <a:solidFill>
                  <a:schemeClr val="tx1"/>
                </a:solidFill>
                <a:latin typeface="+mn-lt"/>
                <a:ea typeface="+mn-ea"/>
                <a:cs typeface="Arial" panose="020B0604020202020204" pitchFamily="34" charset="0"/>
              </a:rPr>
              <a:t>Gitterlinjer</a:t>
            </a:r>
            <a:r>
              <a:rPr lang="da-DK" sz="900" b="0" kern="1200" noProof="1">
                <a:solidFill>
                  <a:schemeClr val="tx1"/>
                </a:solidFill>
                <a:latin typeface="+mn-lt"/>
                <a:ea typeface="+mn-ea"/>
                <a:cs typeface="Arial" panose="020B0604020202020204" pitchFamily="34" charset="0"/>
              </a:rPr>
              <a:t> og/eller </a:t>
            </a:r>
            <a:r>
              <a:rPr lang="da-DK" sz="900" b="1" kern="1200" noProof="1">
                <a:solidFill>
                  <a:schemeClr val="tx1"/>
                </a:solidFill>
                <a:latin typeface="+mn-lt"/>
                <a:ea typeface="+mn-ea"/>
                <a:cs typeface="Arial" panose="020B0604020202020204" pitchFamily="34" charset="0"/>
              </a:rPr>
              <a:t>Hjælpelinjer</a:t>
            </a:r>
          </a:p>
          <a:p>
            <a:pPr eaLnBrk="1" hangingPunct="1">
              <a:lnSpc>
                <a:spcPct val="90000"/>
              </a:lnSpc>
              <a:spcAft>
                <a:spcPts val="600"/>
              </a:spcAft>
              <a:defRPr/>
            </a:pPr>
            <a:r>
              <a:rPr lang="da-DK" sz="900" b="1" kern="1200" noProof="1">
                <a:solidFill>
                  <a:srgbClr val="DF6752"/>
                </a:solidFill>
                <a:latin typeface="+mn-lt"/>
                <a:ea typeface="+mn-ea"/>
                <a:cs typeface="Arial" panose="020B0604020202020204" pitchFamily="34" charset="0"/>
              </a:rPr>
              <a:t>Tip: </a:t>
            </a:r>
            <a:r>
              <a:rPr lang="da-DK" sz="900" b="0" kern="1200" noProof="1">
                <a:solidFill>
                  <a:srgbClr val="DF6752"/>
                </a:solidFill>
                <a:latin typeface="+mn-lt"/>
                <a:ea typeface="+mn-ea"/>
                <a:cs typeface="Arial" panose="020B0604020202020204" pitchFamily="34" charset="0"/>
              </a:rPr>
              <a:t>Tryk </a:t>
            </a:r>
            <a:r>
              <a:rPr lang="da-DK" sz="900" b="1" kern="1200" noProof="1">
                <a:solidFill>
                  <a:srgbClr val="DF6752"/>
                </a:solidFill>
                <a:latin typeface="+mn-lt"/>
                <a:ea typeface="+mn-ea"/>
                <a:cs typeface="Arial" panose="020B0604020202020204" pitchFamily="34" charset="0"/>
              </a:rPr>
              <a:t>Alt + F9</a:t>
            </a:r>
            <a:r>
              <a:rPr lang="da-DK" sz="900" b="0" kern="1200" noProof="1">
                <a:solidFill>
                  <a:srgbClr val="DF6752"/>
                </a:solidFill>
                <a:latin typeface="+mn-lt"/>
                <a:ea typeface="+mn-ea"/>
                <a:cs typeface="Arial" panose="020B0604020202020204" pitchFamily="34" charset="0"/>
              </a:rPr>
              <a:t> for hurtig visning af hjælpelinjer</a:t>
            </a:r>
          </a:p>
          <a:p>
            <a:pPr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18" name="Billede 25"/>
          <p:cNvPicPr>
            <a:picLocks noChangeAspect="1"/>
          </p:cNvPicPr>
          <p:nvPr userDrawn="1"/>
        </p:nvPicPr>
        <p:blipFill>
          <a:blip r:embed="rId3"/>
          <a:stretch>
            <a:fillRect/>
          </a:stretch>
        </p:blipFill>
        <p:spPr>
          <a:xfrm>
            <a:off x="11273427" y="2486989"/>
            <a:ext cx="368254" cy="393946"/>
          </a:xfrm>
          <a:prstGeom prst="rect">
            <a:avLst/>
          </a:prstGeom>
        </p:spPr>
      </p:pic>
      <p:pic>
        <p:nvPicPr>
          <p:cNvPr id="19" name="Billede 36"/>
          <p:cNvPicPr>
            <a:picLocks noChangeAspect="1"/>
          </p:cNvPicPr>
          <p:nvPr userDrawn="1"/>
        </p:nvPicPr>
        <p:blipFill>
          <a:blip r:embed="rId4"/>
          <a:stretch>
            <a:fillRect/>
          </a:stretch>
        </p:blipFill>
        <p:spPr>
          <a:xfrm>
            <a:off x="11265672" y="3903752"/>
            <a:ext cx="416717" cy="397335"/>
          </a:xfrm>
          <a:prstGeom prst="rect">
            <a:avLst/>
          </a:prstGeom>
        </p:spPr>
      </p:pic>
      <p:pic>
        <p:nvPicPr>
          <p:cNvPr id="21" name="Billede 39"/>
          <p:cNvPicPr>
            <a:picLocks noChangeAspect="1"/>
          </p:cNvPicPr>
          <p:nvPr userDrawn="1"/>
        </p:nvPicPr>
        <p:blipFill rotWithShape="1">
          <a:blip r:embed="rId5"/>
          <a:srcRect l="2931" r="60888"/>
          <a:stretch/>
        </p:blipFill>
        <p:spPr>
          <a:xfrm>
            <a:off x="5729521" y="2867115"/>
            <a:ext cx="319516" cy="568784"/>
          </a:xfrm>
          <a:prstGeom prst="rect">
            <a:avLst/>
          </a:prstGeom>
        </p:spPr>
      </p:pic>
      <p:sp>
        <p:nvSpPr>
          <p:cNvPr id="22" name="Rektangel 21"/>
          <p:cNvSpPr/>
          <p:nvPr userDrawn="1"/>
        </p:nvSpPr>
        <p:spPr>
          <a:xfrm>
            <a:off x="766763" y="651963"/>
            <a:ext cx="6096000" cy="1200329"/>
          </a:xfrm>
          <a:prstGeom prst="rect">
            <a:avLst/>
          </a:prstGeom>
        </p:spPr>
        <p:txBody>
          <a:bodyPr lIns="0" rIns="72000">
            <a:spAutoFit/>
          </a:bodyPr>
          <a:lstStyle/>
          <a:p>
            <a:r>
              <a:rPr lang="en-US" sz="3600" b="1" spc="300" dirty="0">
                <a:latin typeface="+mn-lt"/>
              </a:rPr>
              <a:t>BRUGERGUIDE</a:t>
            </a:r>
            <a:br>
              <a:rPr lang="en-US" sz="3600" b="1" spc="300" dirty="0">
                <a:latin typeface="+mn-lt"/>
              </a:rPr>
            </a:br>
            <a:endParaRPr lang="da-DK" sz="3600" b="1" spc="300" dirty="0">
              <a:latin typeface="+mn-lt"/>
            </a:endParaRPr>
          </a:p>
        </p:txBody>
      </p:sp>
    </p:spTree>
    <p:extLst>
      <p:ext uri="{BB962C8B-B14F-4D97-AF65-F5344CB8AC3E}">
        <p14:creationId xmlns:p14="http://schemas.microsoft.com/office/powerpoint/2010/main" val="366603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dirty="0"/>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dirty="0"/>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61197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AALBORG UNIVERSITET</a:t>
            </a:r>
            <a:br>
              <a:rPr lang="en-US" dirty="0"/>
            </a:br>
            <a:r>
              <a:rPr lang="en-US" dirty="0"/>
              <a:t>OVERSKRIFT</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AF NAVN NAVNESEN</a:t>
            </a:r>
          </a:p>
        </p:txBody>
      </p:sp>
      <p:pic>
        <p:nvPicPr>
          <p:cNvPr id="2" name="Billede 1"/>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5371070" y="5855070"/>
            <a:ext cx="1433384" cy="84026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PAUSE</a:t>
            </a:r>
            <a:br>
              <a:rPr lang="en-US" dirty="0"/>
            </a:br>
            <a:r>
              <a:rPr lang="en-US" dirty="0"/>
              <a:t>OVERSKRIFT</a:t>
            </a:r>
          </a:p>
        </p:txBody>
      </p:sp>
      <p:pic>
        <p:nvPicPr>
          <p:cNvPr id="31" name="Billede 30"/>
          <p:cNvPicPr>
            <a:picLocks noChangeAspect="1"/>
          </p:cNvPicPr>
          <p:nvPr userDrawn="1"/>
        </p:nvPicPr>
        <p:blipFill rotWithShape="1">
          <a:blip r:embed="rId2">
            <a:extLst>
              <a:ext uri="{28A0092B-C50C-407E-A947-70E740481C1C}">
                <a14:useLocalDpi xmlns:a14="http://schemas.microsoft.com/office/drawing/2010/main" val="0"/>
              </a:ext>
            </a:extLst>
          </a:blip>
          <a:srcRect l="34564" t="23050" r="34914" b="23274"/>
          <a:stretch/>
        </p:blipFill>
        <p:spPr>
          <a:xfrm>
            <a:off x="5371070" y="5855070"/>
            <a:ext cx="1433384" cy="840260"/>
          </a:xfrm>
          <a:prstGeom prst="rect">
            <a:avLst/>
          </a:prstGeom>
        </p:spPr>
      </p:pic>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dirty="0"/>
              <a:t>KLIK HER FOR AT ÆNDRE TITEL</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a:t>Indsæt bullets</a:t>
            </a:r>
            <a:endParaRPr lang="da-DK" dirty="0"/>
          </a:p>
        </p:txBody>
      </p:sp>
      <p:sp>
        <p:nvSpPr>
          <p:cNvPr id="6" name="Pladsholder til tekst 6"/>
          <p:cNvSpPr>
            <a:spLocks noGrp="1"/>
          </p:cNvSpPr>
          <p:nvPr>
            <p:ph type="body" sz="quarter" idx="13" hasCustomPrompt="1"/>
          </p:nvPr>
        </p:nvSpPr>
        <p:spPr>
          <a:xfrm>
            <a:off x="3071814" y="6363837"/>
            <a:ext cx="1712688"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a:latin typeface="+mn-lt"/>
              </a:defRPr>
            </a:lvl1pPr>
          </a:lstStyle>
          <a:p>
            <a:r>
              <a:rPr lang="en-US" dirty="0"/>
              <a:t>KLIK HER FOR AT ÆNDRE TITEL</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3"/>
              </a:buBlip>
              <a:defRPr/>
            </a:lvl1pPr>
          </a:lstStyle>
          <a:p>
            <a:pPr lvl="0"/>
            <a:r>
              <a:rPr lang="da-DK"/>
              <a:t>Indsæt </a:t>
            </a:r>
            <a:r>
              <a:rPr lang="da-DK" dirty="0" err="1"/>
              <a:t>bullets</a:t>
            </a:r>
            <a:endParaRPr lang="da-DK" dirty="0"/>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dirty="0"/>
              <a:t>KLIK HER FOR AT ÆNDRE TITEL</a:t>
            </a:r>
          </a:p>
        </p:txBody>
      </p:sp>
      <p:sp>
        <p:nvSpPr>
          <p:cNvPr id="11" name="Pladsholder til diagram 10"/>
          <p:cNvSpPr>
            <a:spLocks noGrp="1"/>
          </p:cNvSpPr>
          <p:nvPr>
            <p:ph type="chart" sz="quarter" idx="12"/>
          </p:nvPr>
        </p:nvSpPr>
        <p:spPr>
          <a:xfrm>
            <a:off x="6888163" y="2205037"/>
            <a:ext cx="4732337" cy="3572737"/>
          </a:xfrm>
        </p:spPr>
        <p:txBody>
          <a:bodyPr/>
          <a:lstStyle/>
          <a:p>
            <a:r>
              <a:rPr lang="en-US"/>
              <a:t>Click icon to add chart</a:t>
            </a:r>
            <a:endParaRPr lang="da-DK"/>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a:t>Indsæt bullets</a:t>
            </a:r>
            <a:endParaRPr lang="da-DK" dirty="0"/>
          </a:p>
        </p:txBody>
      </p:sp>
      <p:sp>
        <p:nvSpPr>
          <p:cNvPr id="8" name="Pladsholder til tekst 6"/>
          <p:cNvSpPr>
            <a:spLocks noGrp="1"/>
          </p:cNvSpPr>
          <p:nvPr>
            <p:ph type="body" sz="quarter" idx="14"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a:latin typeface="+mn-lt"/>
              </a:defRPr>
            </a:lvl1pPr>
          </a:lstStyle>
          <a:p>
            <a:r>
              <a:rPr lang="en-US" dirty="0"/>
              <a:t>KLIK HER FOR AT ÆNDRE TITEL</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a:t>Indsæt bullets</a:t>
            </a:r>
            <a:endParaRPr lang="da-DK" dirty="0"/>
          </a:p>
          <a:p>
            <a:pPr lvl="0"/>
            <a:endParaRPr lang="da-DK" dirty="0"/>
          </a:p>
          <a:p>
            <a:pPr lvl="0"/>
            <a:endParaRPr lang="da-DK" dirty="0"/>
          </a:p>
        </p:txBody>
      </p:sp>
      <p:sp>
        <p:nvSpPr>
          <p:cNvPr id="8"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INDSÆT POWERPOINT- ELLER ENHEDSNAVN HER</a:t>
            </a:r>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766763" y="657225"/>
            <a:ext cx="5197983" cy="1357254"/>
          </a:xfrm>
          <a:prstGeom prst="rect">
            <a:avLst/>
          </a:prstGeom>
        </p:spPr>
        <p:txBody>
          <a:bodyPr lIns="0" tIns="0"/>
          <a:lstStyle>
            <a:lvl1pPr>
              <a:defRPr sz="3600">
                <a:solidFill>
                  <a:schemeClr val="bg1"/>
                </a:solidFill>
                <a:latin typeface="+mn-lt"/>
              </a:defRPr>
            </a:lvl1pPr>
          </a:lstStyle>
          <a:p>
            <a:r>
              <a:rPr lang="en-US" dirty="0"/>
              <a:t>KLIK HER FOR AT ÆNDRE TITEL</a:t>
            </a:r>
          </a:p>
        </p:txBody>
      </p:sp>
      <p:sp>
        <p:nvSpPr>
          <p:cNvPr id="4" name="Pladsholder til tekst 3"/>
          <p:cNvSpPr>
            <a:spLocks noGrp="1"/>
          </p:cNvSpPr>
          <p:nvPr>
            <p:ph type="body" sz="quarter" idx="12" hasCustomPrompt="1"/>
          </p:nvPr>
        </p:nvSpPr>
        <p:spPr>
          <a:xfrm>
            <a:off x="766763" y="2205038"/>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sp>
        <p:nvSpPr>
          <p:cNvPr id="13"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INDSÆT POWERPOINT- ELLER ENHEDSNAVN HER</a:t>
            </a:r>
          </a:p>
        </p:txBody>
      </p:sp>
      <p:pic>
        <p:nvPicPr>
          <p:cNvPr id="19" name="Billed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193" y="6337504"/>
            <a:ext cx="1067932" cy="266983"/>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766762" y="657225"/>
            <a:ext cx="4503737" cy="1471230"/>
          </a:xfrm>
          <a:prstGeom prst="rect">
            <a:avLst/>
          </a:prstGeom>
        </p:spPr>
        <p:txBody>
          <a:bodyPr lIns="0" tIns="0"/>
          <a:lstStyle>
            <a:lvl1pPr>
              <a:defRPr sz="3600">
                <a:solidFill>
                  <a:schemeClr val="bg1"/>
                </a:solidFill>
                <a:latin typeface="+mn-lt"/>
              </a:defRPr>
            </a:lvl1pPr>
          </a:lstStyle>
          <a:p>
            <a:r>
              <a:rPr lang="en-US" dirty="0"/>
              <a:t>KLIK HER FOR AT ÆNDRE TITEL</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766763" y="2205038"/>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a:t>Indsæt bullets</a:t>
            </a:r>
            <a:endParaRPr lang="da-DK" dirty="0"/>
          </a:p>
        </p:txBody>
      </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INDSÆT POWERPOINT- ELLER ENHEDSNAVN HER</a:t>
            </a:r>
          </a:p>
        </p:txBody>
      </p:sp>
      <p:pic>
        <p:nvPicPr>
          <p:cNvPr id="55" name="Billed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4193" y="6337504"/>
            <a:ext cx="1067932" cy="266983"/>
          </a:xfrm>
          <a:prstGeom prst="rect">
            <a:avLst/>
          </a:prstGeom>
        </p:spPr>
      </p:pic>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766763" y="2215710"/>
            <a:ext cx="6298513" cy="35597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2" name="Заголовок 1"/>
          <p:cNvSpPr txBox="1">
            <a:spLocks/>
          </p:cNvSpPr>
          <p:nvPr userDrawn="1"/>
        </p:nvSpPr>
        <p:spPr>
          <a:xfrm>
            <a:off x="10335700" y="6364107"/>
            <a:ext cx="1413426" cy="282928"/>
          </a:xfrm>
          <a:prstGeom prst="rect">
            <a:avLst/>
          </a:prstGeom>
          <a:effectLst/>
        </p:spPr>
        <p:txBody>
          <a:bodyPr vert="horz" lIns="0" tIns="0"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a:lstStyle>
          <a:p>
            <a:pPr algn="r"/>
            <a:r>
              <a:rPr lang="en-US" sz="600" b="1" spc="200" baseline="0" dirty="0">
                <a:latin typeface="+mn-lt"/>
              </a:rPr>
              <a:t>SIDE</a:t>
            </a:r>
          </a:p>
          <a:p>
            <a:pPr algn="r"/>
            <a:fld id="{B7B554CF-BBF7-4941-9FD0-458D21B824E3}" type="slidenum">
              <a:rPr lang="en-US" sz="600" b="1" spc="200" baseline="0" smtClean="0">
                <a:latin typeface="+mn-lt"/>
              </a:rPr>
              <a:t>‹#›</a:t>
            </a:fld>
            <a:endParaRPr lang="en-US" sz="600" b="1" spc="200" baseline="0" dirty="0">
              <a:latin typeface="+mn-lt"/>
            </a:endParaRPr>
          </a:p>
        </p:txBody>
      </p:sp>
      <p:pic>
        <p:nvPicPr>
          <p:cNvPr id="2" name="Billede 1"/>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324192" y="6337504"/>
            <a:ext cx="1067935" cy="266983"/>
          </a:xfrm>
          <a:prstGeom prst="rect">
            <a:avLst/>
          </a:prstGeom>
        </p:spPr>
      </p:pic>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32"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p:titleStyle>
    <p:bodyStyle>
      <a:lvl1pPr marL="285750" indent="-285750" algn="l" defTabSz="914318" rtl="0" eaLnBrk="1" latinLnBrk="0" hangingPunct="1">
        <a:lnSpc>
          <a:spcPct val="120000"/>
        </a:lnSpc>
        <a:spcBef>
          <a:spcPts val="1000"/>
        </a:spcBef>
        <a:buFontTx/>
        <a:buBlip>
          <a:blip r:embed="rId1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35" userDrawn="1">
          <p15:clr>
            <a:srgbClr val="F26B43"/>
          </p15:clr>
        </p15:guide>
        <p15:guide id="1" orient="horz" pos="1389" userDrawn="1">
          <p15:clr>
            <a:srgbClr val="F26B43"/>
          </p15:clr>
        </p15:guide>
        <p15:guide id="28" pos="483"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ladsholder til billede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6359" b="1684"/>
          <a:stretch/>
        </p:blipFill>
        <p:spPr/>
      </p:pic>
      <p:sp>
        <p:nvSpPr>
          <p:cNvPr id="4" name="Titel 3"/>
          <p:cNvSpPr>
            <a:spLocks noGrp="1"/>
          </p:cNvSpPr>
          <p:nvPr>
            <p:ph type="title"/>
          </p:nvPr>
        </p:nvSpPr>
        <p:spPr/>
        <p:txBody>
          <a:bodyPr/>
          <a:lstStyle/>
          <a:p>
            <a:r>
              <a:rPr lang="da-DK" dirty="0"/>
              <a:t>Computer netværk og Internet Of Things (IoT)</a:t>
            </a:r>
            <a:endParaRPr lang="da-DK" b="0" dirty="0"/>
          </a:p>
        </p:txBody>
      </p:sp>
      <p:sp>
        <p:nvSpPr>
          <p:cNvPr id="7" name="Pladsholder til tekst 6"/>
          <p:cNvSpPr>
            <a:spLocks noGrp="1"/>
          </p:cNvSpPr>
          <p:nvPr>
            <p:ph type="body" sz="quarter" idx="12"/>
          </p:nvPr>
        </p:nvSpPr>
        <p:spPr/>
        <p:txBody>
          <a:bodyPr/>
          <a:lstStyle/>
          <a:p>
            <a:r>
              <a:rPr lang="da-DK" dirty="0"/>
              <a:t>Thien Thach Nguyen – Msc. Electronics Systems</a:t>
            </a:r>
          </a:p>
        </p:txBody>
      </p:sp>
      <p:pic>
        <p:nvPicPr>
          <p:cNvPr id="3" name="Billede 2"/>
          <p:cNvPicPr>
            <a:picLocks noChangeAspect="1"/>
          </p:cNvPicPr>
          <p:nvPr/>
        </p:nvPicPr>
        <p:blipFill rotWithShape="1">
          <a:blip r:embed="rId4">
            <a:extLst>
              <a:ext uri="{28A0092B-C50C-407E-A947-70E740481C1C}">
                <a14:useLocalDpi xmlns:a14="http://schemas.microsoft.com/office/drawing/2010/main" val="0"/>
              </a:ext>
            </a:extLst>
          </a:blip>
          <a:srcRect l="35798" t="13321" r="36944"/>
          <a:stretch/>
        </p:blipFill>
        <p:spPr>
          <a:xfrm>
            <a:off x="5394959" y="5564777"/>
            <a:ext cx="1345475" cy="1429630"/>
          </a:xfrm>
          <a:prstGeom prst="rect">
            <a:avLst/>
          </a:prstGeom>
        </p:spPr>
      </p:pic>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F503B-C040-338C-A560-B2876BCC6FBF}"/>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51E49309-1AED-C529-66B5-F7BAF761E1E9}"/>
              </a:ext>
            </a:extLst>
          </p:cNvPr>
          <p:cNvSpPr>
            <a:spLocks noGrp="1"/>
          </p:cNvSpPr>
          <p:nvPr>
            <p:ph type="title"/>
          </p:nvPr>
        </p:nvSpPr>
        <p:spPr>
          <a:xfrm>
            <a:off x="766763" y="657226"/>
            <a:ext cx="7924310" cy="539186"/>
          </a:xfrm>
        </p:spPr>
        <p:txBody>
          <a:bodyPr>
            <a:normAutofit fontScale="90000"/>
          </a:bodyPr>
          <a:lstStyle/>
          <a:p>
            <a:r>
              <a:rPr lang="da-DK" dirty="0"/>
              <a:t>Netværk buffer</a:t>
            </a:r>
          </a:p>
        </p:txBody>
      </p:sp>
      <p:sp>
        <p:nvSpPr>
          <p:cNvPr id="12" name="Text Placeholder 3">
            <a:extLst>
              <a:ext uri="{FF2B5EF4-FFF2-40B4-BE49-F238E27FC236}">
                <a16:creationId xmlns:a16="http://schemas.microsoft.com/office/drawing/2014/main" id="{EFB5F55C-32BC-FAA8-4709-65A32FABCCF6}"/>
              </a:ext>
            </a:extLst>
          </p:cNvPr>
          <p:cNvSpPr>
            <a:spLocks noGrp="1"/>
          </p:cNvSpPr>
          <p:nvPr>
            <p:ph type="body" sz="quarter" idx="12"/>
          </p:nvPr>
        </p:nvSpPr>
        <p:spPr>
          <a:xfrm>
            <a:off x="766763" y="1679028"/>
            <a:ext cx="5433070" cy="4278125"/>
          </a:xfrm>
        </p:spPr>
        <p:txBody>
          <a:bodyPr>
            <a:normAutofit/>
          </a:bodyPr>
          <a:lstStyle/>
          <a:p>
            <a:r>
              <a:rPr lang="da-DK" dirty="0"/>
              <a:t>Beseder sættes i en buffer</a:t>
            </a:r>
          </a:p>
          <a:p>
            <a:pPr lvl="1"/>
            <a:r>
              <a:rPr lang="da-DK" dirty="0"/>
              <a:t>En form for kø</a:t>
            </a:r>
          </a:p>
          <a:p>
            <a:pPr lvl="1"/>
            <a:r>
              <a:rPr lang="da-DK" dirty="0"/>
              <a:t>Sikkerhedsmekanisme, hvis for mange beskeder        kommer på en gang</a:t>
            </a:r>
          </a:p>
          <a:p>
            <a:endParaRPr lang="da-DK" dirty="0"/>
          </a:p>
        </p:txBody>
      </p:sp>
      <p:sp>
        <p:nvSpPr>
          <p:cNvPr id="20" name="Text Placeholder 4">
            <a:extLst>
              <a:ext uri="{FF2B5EF4-FFF2-40B4-BE49-F238E27FC236}">
                <a16:creationId xmlns:a16="http://schemas.microsoft.com/office/drawing/2014/main" id="{627CC9D4-F2FA-E7CF-3F62-F32E0989D0C0}"/>
              </a:ext>
            </a:extLst>
          </p:cNvPr>
          <p:cNvSpPr>
            <a:spLocks noGrp="1"/>
          </p:cNvSpPr>
          <p:nvPr>
            <p:ph type="body" sz="quarter" idx="13"/>
          </p:nvPr>
        </p:nvSpPr>
        <p:spPr>
          <a:xfrm>
            <a:off x="3071813" y="6363837"/>
            <a:ext cx="1819117" cy="282204"/>
          </a:xfrm>
        </p:spPr>
        <p:txBody>
          <a:bodyPr/>
          <a:lstStyle/>
          <a:p>
            <a:endParaRPr lang="en-US"/>
          </a:p>
        </p:txBody>
      </p:sp>
      <p:sp>
        <p:nvSpPr>
          <p:cNvPr id="5" name="Text Placeholder 3">
            <a:extLst>
              <a:ext uri="{FF2B5EF4-FFF2-40B4-BE49-F238E27FC236}">
                <a16:creationId xmlns:a16="http://schemas.microsoft.com/office/drawing/2014/main" id="{1BD9FA89-ACE8-2A37-FBB3-454132610B75}"/>
              </a:ext>
            </a:extLst>
          </p:cNvPr>
          <p:cNvSpPr txBox="1">
            <a:spLocks/>
          </p:cNvSpPr>
          <p:nvPr/>
        </p:nvSpPr>
        <p:spPr>
          <a:xfrm>
            <a:off x="919163" y="1831428"/>
            <a:ext cx="5433070" cy="4278125"/>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1"/>
            <a:endParaRPr lang="da-DK" dirty="0"/>
          </a:p>
          <a:p>
            <a:pPr marL="0" indent="0">
              <a:buNone/>
            </a:pPr>
            <a:endParaRPr lang="da-DK" dirty="0"/>
          </a:p>
          <a:p>
            <a:pPr lvl="1"/>
            <a:endParaRPr lang="da-DK" dirty="0"/>
          </a:p>
          <a:p>
            <a:r>
              <a:rPr lang="da-DK" dirty="0"/>
              <a:t>Buffer størrelse</a:t>
            </a:r>
          </a:p>
          <a:p>
            <a:pPr lvl="1"/>
            <a:r>
              <a:rPr lang="da-DK" dirty="0"/>
              <a:t>Buffer størelsen skal angives i en socket</a:t>
            </a:r>
          </a:p>
          <a:p>
            <a:pPr marL="338138" lvl="1" indent="0">
              <a:buNone/>
            </a:pPr>
            <a:endParaRPr lang="da-DK" dirty="0"/>
          </a:p>
          <a:p>
            <a:endParaRPr lang="da-DK" dirty="0"/>
          </a:p>
          <a:p>
            <a:pPr marL="0" indent="0">
              <a:buNone/>
            </a:pPr>
            <a:endParaRPr lang="da-DK" dirty="0"/>
          </a:p>
        </p:txBody>
      </p:sp>
      <p:pic>
        <p:nvPicPr>
          <p:cNvPr id="4" name="Picture 3" descr="A diagram of a packet&#10;&#10;Description automatically generated">
            <a:extLst>
              <a:ext uri="{FF2B5EF4-FFF2-40B4-BE49-F238E27FC236}">
                <a16:creationId xmlns:a16="http://schemas.microsoft.com/office/drawing/2014/main" id="{77E8945A-8840-4331-3622-50FC5AE1298A}"/>
              </a:ext>
            </a:extLst>
          </p:cNvPr>
          <p:cNvPicPr>
            <a:picLocks noChangeAspect="1"/>
          </p:cNvPicPr>
          <p:nvPr/>
        </p:nvPicPr>
        <p:blipFill>
          <a:blip r:embed="rId4">
            <a:extLst>
              <a:ext uri="{28A0092B-C50C-407E-A947-70E740481C1C}">
                <a14:useLocalDpi xmlns:a14="http://schemas.microsoft.com/office/drawing/2010/main" val="0"/>
              </a:ext>
            </a:extLst>
          </a:blip>
          <a:srcRect b="45577"/>
          <a:stretch/>
        </p:blipFill>
        <p:spPr>
          <a:xfrm>
            <a:off x="6352233" y="2057284"/>
            <a:ext cx="5339430" cy="2743431"/>
          </a:xfrm>
          <a:prstGeom prst="rect">
            <a:avLst/>
          </a:prstGeom>
        </p:spPr>
      </p:pic>
    </p:spTree>
    <p:extLst>
      <p:ext uri="{BB962C8B-B14F-4D97-AF65-F5344CB8AC3E}">
        <p14:creationId xmlns:p14="http://schemas.microsoft.com/office/powerpoint/2010/main" val="498001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160B9-2231-EB86-BE69-D98112A8F7C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F56D94B-9B6B-B142-70D0-59057ACDB84E}"/>
              </a:ext>
            </a:extLst>
          </p:cNvPr>
          <p:cNvSpPr>
            <a:spLocks noGrp="1"/>
          </p:cNvSpPr>
          <p:nvPr>
            <p:ph type="title"/>
          </p:nvPr>
        </p:nvSpPr>
        <p:spPr>
          <a:xfrm>
            <a:off x="766763" y="657225"/>
            <a:ext cx="4694000" cy="615119"/>
          </a:xfrm>
        </p:spPr>
        <p:txBody>
          <a:bodyPr>
            <a:normAutofit/>
          </a:bodyPr>
          <a:lstStyle/>
          <a:p>
            <a:r>
              <a:rPr lang="da-DK" dirty="0"/>
              <a:t>Trådløse netværk</a:t>
            </a:r>
          </a:p>
        </p:txBody>
      </p:sp>
      <p:sp>
        <p:nvSpPr>
          <p:cNvPr id="12" name="Text Placeholder 3">
            <a:extLst>
              <a:ext uri="{FF2B5EF4-FFF2-40B4-BE49-F238E27FC236}">
                <a16:creationId xmlns:a16="http://schemas.microsoft.com/office/drawing/2014/main" id="{4D0E8910-BA42-AE91-8D3C-FB41DFE3B619}"/>
              </a:ext>
            </a:extLst>
          </p:cNvPr>
          <p:cNvSpPr>
            <a:spLocks noGrp="1"/>
          </p:cNvSpPr>
          <p:nvPr>
            <p:ph type="body" sz="quarter" idx="12"/>
          </p:nvPr>
        </p:nvSpPr>
        <p:spPr>
          <a:xfrm>
            <a:off x="766763" y="1679028"/>
            <a:ext cx="6059706" cy="4278125"/>
          </a:xfrm>
        </p:spPr>
        <p:txBody>
          <a:bodyPr>
            <a:normAutofit/>
          </a:bodyPr>
          <a:lstStyle/>
          <a:p>
            <a:r>
              <a:rPr lang="da-DK" dirty="0"/>
              <a:t>En </a:t>
            </a:r>
            <a:r>
              <a:rPr lang="da-DK" i="1" dirty="0"/>
              <a:t>router</a:t>
            </a:r>
            <a:r>
              <a:rPr lang="da-DK" dirty="0"/>
              <a:t> er daglig tale for 2 forskellige enheder:</a:t>
            </a:r>
          </a:p>
          <a:p>
            <a:pPr lvl="1"/>
            <a:r>
              <a:rPr lang="da-DK" dirty="0"/>
              <a:t>Wireless Access Point (AP)</a:t>
            </a:r>
          </a:p>
          <a:p>
            <a:pPr lvl="1"/>
            <a:r>
              <a:rPr lang="da-DK" dirty="0"/>
              <a:t>Switch</a:t>
            </a:r>
          </a:p>
          <a:p>
            <a:r>
              <a:rPr lang="da-DK" dirty="0"/>
              <a:t>WiFi</a:t>
            </a:r>
          </a:p>
          <a:p>
            <a:pPr lvl="1"/>
            <a:r>
              <a:rPr lang="da-DK" dirty="0"/>
              <a:t>Anvendt af de fleste hjemmenetværk</a:t>
            </a:r>
          </a:p>
          <a:p>
            <a:pPr lvl="1"/>
            <a:r>
              <a:rPr lang="da-DK" dirty="0"/>
              <a:t>Kan snakke med flere enheder på en gang</a:t>
            </a:r>
          </a:p>
          <a:p>
            <a:pPr lvl="1"/>
            <a:endParaRPr lang="da-DK" dirty="0"/>
          </a:p>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F81F5A91-F9D5-B51A-8882-3295A7D14FDD}"/>
              </a:ext>
            </a:extLst>
          </p:cNvPr>
          <p:cNvSpPr>
            <a:spLocks noGrp="1"/>
          </p:cNvSpPr>
          <p:nvPr>
            <p:ph type="body" sz="quarter" idx="13"/>
          </p:nvPr>
        </p:nvSpPr>
        <p:spPr>
          <a:xfrm>
            <a:off x="3071813" y="6363837"/>
            <a:ext cx="1819117" cy="282204"/>
          </a:xfrm>
        </p:spPr>
        <p:txBody>
          <a:bodyPr/>
          <a:lstStyle/>
          <a:p>
            <a:endParaRPr lang="en-US"/>
          </a:p>
        </p:txBody>
      </p:sp>
      <p:pic>
        <p:nvPicPr>
          <p:cNvPr id="8" name="Picture 7">
            <a:extLst>
              <a:ext uri="{FF2B5EF4-FFF2-40B4-BE49-F238E27FC236}">
                <a16:creationId xmlns:a16="http://schemas.microsoft.com/office/drawing/2014/main" id="{6ED58586-8E8B-F35F-F02A-85CED61F3DE9}"/>
              </a:ext>
            </a:extLst>
          </p:cNvPr>
          <p:cNvPicPr>
            <a:picLocks noChangeAspect="1"/>
          </p:cNvPicPr>
          <p:nvPr/>
        </p:nvPicPr>
        <p:blipFill>
          <a:blip r:embed="rId2"/>
          <a:stretch>
            <a:fillRect/>
          </a:stretch>
        </p:blipFill>
        <p:spPr>
          <a:xfrm>
            <a:off x="7451933" y="1336824"/>
            <a:ext cx="3869238" cy="3606917"/>
          </a:xfrm>
          <a:prstGeom prst="rect">
            <a:avLst/>
          </a:prstGeom>
        </p:spPr>
      </p:pic>
      <p:pic>
        <p:nvPicPr>
          <p:cNvPr id="4" name="Picture 3" descr="A group of logos on a white background&#10;&#10;Description automatically generated">
            <a:extLst>
              <a:ext uri="{FF2B5EF4-FFF2-40B4-BE49-F238E27FC236}">
                <a16:creationId xmlns:a16="http://schemas.microsoft.com/office/drawing/2014/main" id="{4EFF43EA-0C1A-2FB5-E66F-5DA8789D1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72343"/>
            <a:ext cx="5780729" cy="3671397"/>
          </a:xfrm>
          <a:prstGeom prst="rect">
            <a:avLst/>
          </a:prstGeom>
        </p:spPr>
      </p:pic>
    </p:spTree>
    <p:extLst>
      <p:ext uri="{BB962C8B-B14F-4D97-AF65-F5344CB8AC3E}">
        <p14:creationId xmlns:p14="http://schemas.microsoft.com/office/powerpoint/2010/main" val="91294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0FBE7-608C-B179-31C3-87FF7BC21459}"/>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5ECD4C26-99AA-3576-5935-BF24292D0AFF}"/>
              </a:ext>
            </a:extLst>
          </p:cNvPr>
          <p:cNvSpPr>
            <a:spLocks noGrp="1"/>
          </p:cNvSpPr>
          <p:nvPr>
            <p:ph type="title"/>
          </p:nvPr>
        </p:nvSpPr>
        <p:spPr>
          <a:xfrm>
            <a:off x="766763" y="657225"/>
            <a:ext cx="4694000" cy="615119"/>
          </a:xfrm>
        </p:spPr>
        <p:txBody>
          <a:bodyPr>
            <a:normAutofit/>
          </a:bodyPr>
          <a:lstStyle/>
          <a:p>
            <a:r>
              <a:rPr lang="da-DK" dirty="0"/>
              <a:t>WiFi</a:t>
            </a:r>
          </a:p>
        </p:txBody>
      </p:sp>
      <p:sp>
        <p:nvSpPr>
          <p:cNvPr id="12" name="Text Placeholder 3">
            <a:extLst>
              <a:ext uri="{FF2B5EF4-FFF2-40B4-BE49-F238E27FC236}">
                <a16:creationId xmlns:a16="http://schemas.microsoft.com/office/drawing/2014/main" id="{6C07A077-09C8-65FF-B0C3-0DF5F0E40D4C}"/>
              </a:ext>
            </a:extLst>
          </p:cNvPr>
          <p:cNvSpPr>
            <a:spLocks noGrp="1"/>
          </p:cNvSpPr>
          <p:nvPr>
            <p:ph type="body" sz="quarter" idx="12"/>
          </p:nvPr>
        </p:nvSpPr>
        <p:spPr>
          <a:xfrm>
            <a:off x="766763" y="1679028"/>
            <a:ext cx="6059706" cy="4278125"/>
          </a:xfrm>
        </p:spPr>
        <p:txBody>
          <a:bodyPr>
            <a:normAutofit/>
          </a:bodyPr>
          <a:lstStyle/>
          <a:p>
            <a:r>
              <a:rPr lang="da-DK" dirty="0"/>
              <a:t>Velkendt trådløs netværksprotokol</a:t>
            </a:r>
          </a:p>
          <a:p>
            <a:pPr lvl="1"/>
            <a:r>
              <a:rPr lang="da-DK" dirty="0"/>
              <a:t>IEEE 802.11</a:t>
            </a:r>
          </a:p>
          <a:p>
            <a:pPr lvl="1"/>
            <a:r>
              <a:rPr lang="da-DK" dirty="0"/>
              <a:t>Der findes mange versioner</a:t>
            </a:r>
          </a:p>
          <a:p>
            <a:r>
              <a:rPr lang="da-DK" dirty="0"/>
              <a:t>Bruger typisk 2 frekvensbånd</a:t>
            </a:r>
          </a:p>
          <a:p>
            <a:pPr lvl="1"/>
            <a:r>
              <a:rPr lang="da-DK" dirty="0"/>
              <a:t>2.4 GHz</a:t>
            </a:r>
          </a:p>
          <a:p>
            <a:pPr lvl="1"/>
            <a:r>
              <a:rPr lang="da-DK" dirty="0"/>
              <a:t>5 GHz</a:t>
            </a:r>
          </a:p>
          <a:p>
            <a:r>
              <a:rPr lang="da-DK" dirty="0"/>
              <a:t>Hvor er Hz?</a:t>
            </a:r>
          </a:p>
          <a:p>
            <a:pPr lvl="1"/>
            <a:r>
              <a:rPr lang="da-DK" dirty="0"/>
              <a:t>5 GHz er </a:t>
            </a:r>
            <a:r>
              <a:rPr lang="da-DK" b="1" i="1" dirty="0"/>
              <a:t>ikke</a:t>
            </a:r>
            <a:r>
              <a:rPr lang="da-DK" dirty="0"/>
              <a:t> 5G!</a:t>
            </a:r>
          </a:p>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805C9051-AB2E-8D1A-C01A-8529AE5B577F}"/>
              </a:ext>
            </a:extLst>
          </p:cNvPr>
          <p:cNvSpPr>
            <a:spLocks noGrp="1"/>
          </p:cNvSpPr>
          <p:nvPr>
            <p:ph type="body" sz="quarter" idx="13"/>
          </p:nvPr>
        </p:nvSpPr>
        <p:spPr>
          <a:xfrm>
            <a:off x="3071813" y="6363837"/>
            <a:ext cx="1819117" cy="282204"/>
          </a:xfrm>
        </p:spPr>
        <p:txBody>
          <a:bodyPr/>
          <a:lstStyle/>
          <a:p>
            <a:endParaRPr lang="en-US"/>
          </a:p>
        </p:txBody>
      </p:sp>
      <p:pic>
        <p:nvPicPr>
          <p:cNvPr id="4" name="Picture 3">
            <a:extLst>
              <a:ext uri="{FF2B5EF4-FFF2-40B4-BE49-F238E27FC236}">
                <a16:creationId xmlns:a16="http://schemas.microsoft.com/office/drawing/2014/main" id="{AAB2ACDF-A5CE-BB5A-A889-FA423BA5A1B1}"/>
              </a:ext>
            </a:extLst>
          </p:cNvPr>
          <p:cNvPicPr>
            <a:picLocks noChangeAspect="1"/>
          </p:cNvPicPr>
          <p:nvPr/>
        </p:nvPicPr>
        <p:blipFill>
          <a:blip r:embed="rId2"/>
          <a:srcRect l="1542"/>
          <a:stretch/>
        </p:blipFill>
        <p:spPr>
          <a:xfrm>
            <a:off x="7195127" y="1079218"/>
            <a:ext cx="4041865" cy="4278126"/>
          </a:xfrm>
          <a:prstGeom prst="rect">
            <a:avLst/>
          </a:prstGeom>
        </p:spPr>
      </p:pic>
      <p:pic>
        <p:nvPicPr>
          <p:cNvPr id="6" name="Picture 5" descr="A diagram of a waveform&#10;&#10;Description automatically generated with medium confidence">
            <a:extLst>
              <a:ext uri="{FF2B5EF4-FFF2-40B4-BE49-F238E27FC236}">
                <a16:creationId xmlns:a16="http://schemas.microsoft.com/office/drawing/2014/main" id="{DE27A32B-CBDD-D676-5974-24556717F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512" y="669395"/>
            <a:ext cx="4359093" cy="3078609"/>
          </a:xfrm>
          <a:prstGeom prst="rect">
            <a:avLst/>
          </a:prstGeom>
        </p:spPr>
      </p:pic>
      <p:pic>
        <p:nvPicPr>
          <p:cNvPr id="9" name="Picture 8" descr="A graph of a frequency&#10;&#10;Description automatically generated with medium confidence">
            <a:extLst>
              <a:ext uri="{FF2B5EF4-FFF2-40B4-BE49-F238E27FC236}">
                <a16:creationId xmlns:a16="http://schemas.microsoft.com/office/drawing/2014/main" id="{363B653D-06C7-F826-CEFB-0CBCF9FF5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8591" y="3728896"/>
            <a:ext cx="6324611" cy="2487680"/>
          </a:xfrm>
          <a:prstGeom prst="rect">
            <a:avLst/>
          </a:prstGeom>
        </p:spPr>
      </p:pic>
    </p:spTree>
    <p:extLst>
      <p:ext uri="{BB962C8B-B14F-4D97-AF65-F5344CB8AC3E}">
        <p14:creationId xmlns:p14="http://schemas.microsoft.com/office/powerpoint/2010/main" val="68684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5DB18-91DF-7AC3-F7D2-CD92B391E66B}"/>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72C8529-A0F4-BE9E-1E19-B7CF1DC98E9D}"/>
              </a:ext>
            </a:extLst>
          </p:cNvPr>
          <p:cNvSpPr>
            <a:spLocks noGrp="1"/>
          </p:cNvSpPr>
          <p:nvPr>
            <p:ph type="pic" sz="quarter" idx="11"/>
          </p:nvPr>
        </p:nvSpPr>
        <p:spPr/>
        <p:txBody>
          <a:bodyPr/>
          <a:lstStyle/>
          <a:p>
            <a:endParaRPr lang="en-DK"/>
          </a:p>
        </p:txBody>
      </p:sp>
      <p:sp>
        <p:nvSpPr>
          <p:cNvPr id="3" name="Title 2">
            <a:extLst>
              <a:ext uri="{FF2B5EF4-FFF2-40B4-BE49-F238E27FC236}">
                <a16:creationId xmlns:a16="http://schemas.microsoft.com/office/drawing/2014/main" id="{61BF2EB3-190F-0D64-46FE-44E55D1EA6BC}"/>
              </a:ext>
            </a:extLst>
          </p:cNvPr>
          <p:cNvSpPr>
            <a:spLocks noGrp="1"/>
          </p:cNvSpPr>
          <p:nvPr>
            <p:ph type="title"/>
          </p:nvPr>
        </p:nvSpPr>
        <p:spPr/>
        <p:txBody>
          <a:bodyPr/>
          <a:lstStyle/>
          <a:p>
            <a:r>
              <a:rPr lang="en-US" dirty="0"/>
              <a:t>Internet Of Things</a:t>
            </a:r>
            <a:endParaRPr lang="en-DK" dirty="0"/>
          </a:p>
        </p:txBody>
      </p:sp>
    </p:spTree>
    <p:extLst>
      <p:ext uri="{BB962C8B-B14F-4D97-AF65-F5344CB8AC3E}">
        <p14:creationId xmlns:p14="http://schemas.microsoft.com/office/powerpoint/2010/main" val="2336143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2E952-4904-3980-B6C6-B3934AD9C89F}"/>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5CFE06C-51D1-AA63-D365-4AC821157B16}"/>
              </a:ext>
            </a:extLst>
          </p:cNvPr>
          <p:cNvSpPr>
            <a:spLocks noGrp="1"/>
          </p:cNvSpPr>
          <p:nvPr>
            <p:ph type="title"/>
          </p:nvPr>
        </p:nvSpPr>
        <p:spPr>
          <a:xfrm>
            <a:off x="766763" y="657225"/>
            <a:ext cx="4694000" cy="615119"/>
          </a:xfrm>
        </p:spPr>
        <p:txBody>
          <a:bodyPr>
            <a:normAutofit fontScale="90000"/>
          </a:bodyPr>
          <a:lstStyle/>
          <a:p>
            <a:r>
              <a:rPr lang="da-DK" dirty="0"/>
              <a:t>Internet Of Things</a:t>
            </a:r>
          </a:p>
        </p:txBody>
      </p:sp>
      <p:sp>
        <p:nvSpPr>
          <p:cNvPr id="12" name="Text Placeholder 3">
            <a:extLst>
              <a:ext uri="{FF2B5EF4-FFF2-40B4-BE49-F238E27FC236}">
                <a16:creationId xmlns:a16="http://schemas.microsoft.com/office/drawing/2014/main" id="{C2EFFCF2-6920-8537-6AFD-5CFCC2E8D0D5}"/>
              </a:ext>
            </a:extLst>
          </p:cNvPr>
          <p:cNvSpPr>
            <a:spLocks noGrp="1"/>
          </p:cNvSpPr>
          <p:nvPr>
            <p:ph type="body" sz="quarter" idx="12"/>
          </p:nvPr>
        </p:nvSpPr>
        <p:spPr>
          <a:xfrm>
            <a:off x="766763" y="1679028"/>
            <a:ext cx="6059706" cy="4278125"/>
          </a:xfrm>
        </p:spPr>
        <p:txBody>
          <a:bodyPr>
            <a:normAutofit/>
          </a:bodyPr>
          <a:lstStyle/>
          <a:p>
            <a:r>
              <a:rPr lang="da-DK" dirty="0"/>
              <a:t>Flere små smart devices</a:t>
            </a:r>
          </a:p>
          <a:p>
            <a:pPr lvl="1"/>
            <a:r>
              <a:rPr lang="da-DK" dirty="0"/>
              <a:t>Smart watches</a:t>
            </a:r>
          </a:p>
          <a:p>
            <a:pPr lvl="1"/>
            <a:r>
              <a:rPr lang="da-DK" dirty="0"/>
              <a:t>Smart hospitaler</a:t>
            </a:r>
          </a:p>
          <a:p>
            <a:r>
              <a:rPr lang="da-DK" dirty="0"/>
              <a:t>Smart fabrikker (Industry 4.0)</a:t>
            </a:r>
          </a:p>
          <a:p>
            <a:pPr lvl="1"/>
            <a:r>
              <a:rPr lang="da-DK" dirty="0"/>
              <a:t>Sensorer</a:t>
            </a:r>
          </a:p>
          <a:p>
            <a:pPr lvl="1"/>
            <a:r>
              <a:rPr lang="da-DK" dirty="0"/>
              <a:t>Robotter</a:t>
            </a:r>
          </a:p>
          <a:p>
            <a:pPr lvl="1"/>
            <a:endParaRPr lang="da-DK" dirty="0"/>
          </a:p>
          <a:p>
            <a:pPr lvl="1"/>
            <a:endParaRPr lang="da-DK" dirty="0"/>
          </a:p>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302F3D6C-07FA-B917-808F-393559FDC281}"/>
              </a:ext>
            </a:extLst>
          </p:cNvPr>
          <p:cNvSpPr>
            <a:spLocks noGrp="1"/>
          </p:cNvSpPr>
          <p:nvPr>
            <p:ph type="body" sz="quarter" idx="13"/>
          </p:nvPr>
        </p:nvSpPr>
        <p:spPr>
          <a:xfrm>
            <a:off x="3071813" y="6363837"/>
            <a:ext cx="1819117" cy="282204"/>
          </a:xfrm>
        </p:spPr>
        <p:txBody>
          <a:bodyPr/>
          <a:lstStyle/>
          <a:p>
            <a:endParaRPr lang="en-US"/>
          </a:p>
        </p:txBody>
      </p:sp>
      <p:pic>
        <p:nvPicPr>
          <p:cNvPr id="4" name="Picture 3" descr="A person holding a tablet and several robotic arms&#10;&#10;Description automatically generated">
            <a:extLst>
              <a:ext uri="{FF2B5EF4-FFF2-40B4-BE49-F238E27FC236}">
                <a16:creationId xmlns:a16="http://schemas.microsoft.com/office/drawing/2014/main" id="{B1BFA57B-06E6-4AD9-56EA-614851E02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406" y="3677952"/>
            <a:ext cx="3439256" cy="2751405"/>
          </a:xfrm>
          <a:prstGeom prst="rect">
            <a:avLst/>
          </a:prstGeom>
        </p:spPr>
      </p:pic>
      <p:pic>
        <p:nvPicPr>
          <p:cNvPr id="7" name="Picture 6" descr="A cartoon of a person sitting at a chair and a robot&#10;&#10;Description automatically generated">
            <a:extLst>
              <a:ext uri="{FF2B5EF4-FFF2-40B4-BE49-F238E27FC236}">
                <a16:creationId xmlns:a16="http://schemas.microsoft.com/office/drawing/2014/main" id="{23BA5C99-9B48-FFFC-2912-E388955B2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405" y="926548"/>
            <a:ext cx="3439256" cy="2751404"/>
          </a:xfrm>
          <a:prstGeom prst="rect">
            <a:avLst/>
          </a:prstGeom>
        </p:spPr>
      </p:pic>
      <p:pic>
        <p:nvPicPr>
          <p:cNvPr id="11" name="Picture 10" descr="A city with buildings and icons&#10;&#10;Description automatically generated with medium confidence">
            <a:extLst>
              <a:ext uri="{FF2B5EF4-FFF2-40B4-BE49-F238E27FC236}">
                <a16:creationId xmlns:a16="http://schemas.microsoft.com/office/drawing/2014/main" id="{CDDF3A71-577E-3EDE-943B-FE4BB4AB0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674" y="1812721"/>
            <a:ext cx="5176033" cy="3030886"/>
          </a:xfrm>
          <a:prstGeom prst="rect">
            <a:avLst/>
          </a:prstGeom>
        </p:spPr>
      </p:pic>
    </p:spTree>
    <p:extLst>
      <p:ext uri="{BB962C8B-B14F-4D97-AF65-F5344CB8AC3E}">
        <p14:creationId xmlns:p14="http://schemas.microsoft.com/office/powerpoint/2010/main" val="284590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F800A-9E73-5616-E33D-F3FB35C7AECB}"/>
            </a:ext>
          </a:extLst>
        </p:cNvPr>
        <p:cNvGrpSpPr/>
        <p:nvPr/>
      </p:nvGrpSpPr>
      <p:grpSpPr>
        <a:xfrm>
          <a:off x="0" y="0"/>
          <a:ext cx="0" cy="0"/>
          <a:chOff x="0" y="0"/>
          <a:chExt cx="0" cy="0"/>
        </a:xfrm>
      </p:grpSpPr>
      <p:pic>
        <p:nvPicPr>
          <p:cNvPr id="14" name="Picture 13" descr="A diagram of industry in different colors&#10;&#10;Description automatically generated with medium confidence">
            <a:extLst>
              <a:ext uri="{FF2B5EF4-FFF2-40B4-BE49-F238E27FC236}">
                <a16:creationId xmlns:a16="http://schemas.microsoft.com/office/drawing/2014/main" id="{0B33C14D-35CB-A960-007D-E3A3282AA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665" y="1322618"/>
            <a:ext cx="5448381" cy="3692555"/>
          </a:xfrm>
          <a:prstGeom prst="rect">
            <a:avLst/>
          </a:prstGeom>
        </p:spPr>
      </p:pic>
      <p:sp>
        <p:nvSpPr>
          <p:cNvPr id="3" name="Titel 2">
            <a:extLst>
              <a:ext uri="{FF2B5EF4-FFF2-40B4-BE49-F238E27FC236}">
                <a16:creationId xmlns:a16="http://schemas.microsoft.com/office/drawing/2014/main" id="{E806C247-D555-D56F-140F-AF51F90A58E0}"/>
              </a:ext>
            </a:extLst>
          </p:cNvPr>
          <p:cNvSpPr>
            <a:spLocks noGrp="1"/>
          </p:cNvSpPr>
          <p:nvPr>
            <p:ph type="title"/>
          </p:nvPr>
        </p:nvSpPr>
        <p:spPr>
          <a:xfrm>
            <a:off x="766762" y="657225"/>
            <a:ext cx="5146927" cy="615119"/>
          </a:xfrm>
        </p:spPr>
        <p:txBody>
          <a:bodyPr>
            <a:normAutofit/>
          </a:bodyPr>
          <a:lstStyle/>
          <a:p>
            <a:r>
              <a:rPr lang="da-DK" dirty="0"/>
              <a:t>Indlejret Systemer</a:t>
            </a:r>
          </a:p>
        </p:txBody>
      </p:sp>
      <p:sp>
        <p:nvSpPr>
          <p:cNvPr id="12" name="Text Placeholder 3">
            <a:extLst>
              <a:ext uri="{FF2B5EF4-FFF2-40B4-BE49-F238E27FC236}">
                <a16:creationId xmlns:a16="http://schemas.microsoft.com/office/drawing/2014/main" id="{0C5D45A5-8021-0B9F-FE12-D6C5475065CE}"/>
              </a:ext>
            </a:extLst>
          </p:cNvPr>
          <p:cNvSpPr>
            <a:spLocks noGrp="1"/>
          </p:cNvSpPr>
          <p:nvPr>
            <p:ph type="body" sz="quarter" idx="12"/>
          </p:nvPr>
        </p:nvSpPr>
        <p:spPr>
          <a:xfrm>
            <a:off x="766763" y="1679028"/>
            <a:ext cx="6059706" cy="4278125"/>
          </a:xfrm>
        </p:spPr>
        <p:txBody>
          <a:bodyPr>
            <a:normAutofit/>
          </a:bodyPr>
          <a:lstStyle/>
          <a:p>
            <a:pPr lvl="1"/>
            <a:r>
              <a:rPr lang="da-DK" dirty="0"/>
              <a:t>En stor del af Computerteknologi uddannelsen!</a:t>
            </a:r>
          </a:p>
          <a:p>
            <a:pPr lvl="1"/>
            <a:r>
              <a:rPr lang="da-DK" dirty="0"/>
              <a:t>Micro controller</a:t>
            </a:r>
          </a:p>
          <a:p>
            <a:pPr lvl="2"/>
            <a:r>
              <a:rPr lang="da-DK" dirty="0"/>
              <a:t>Bare bones computer</a:t>
            </a:r>
          </a:p>
          <a:p>
            <a:pPr lvl="2"/>
            <a:r>
              <a:rPr lang="da-DK" dirty="0"/>
              <a:t>Lille enhed</a:t>
            </a:r>
          </a:p>
          <a:p>
            <a:pPr lvl="2"/>
            <a:r>
              <a:rPr lang="da-DK" dirty="0"/>
              <a:t>Lavt strømforbrug</a:t>
            </a:r>
          </a:p>
          <a:p>
            <a:pPr lvl="1"/>
            <a:r>
              <a:rPr lang="da-DK" dirty="0"/>
              <a:t>Giver meget kontrol</a:t>
            </a:r>
          </a:p>
          <a:p>
            <a:pPr lvl="2"/>
            <a:r>
              <a:rPr lang="da-DK" dirty="0"/>
              <a:t>Kan tilpasses nemt til use-case</a:t>
            </a:r>
          </a:p>
          <a:p>
            <a:pPr lvl="3"/>
            <a:r>
              <a:rPr lang="da-DK" dirty="0"/>
              <a:t>GPS</a:t>
            </a:r>
          </a:p>
          <a:p>
            <a:pPr lvl="3"/>
            <a:r>
              <a:rPr lang="da-DK" dirty="0"/>
              <a:t>Smart termometer</a:t>
            </a:r>
          </a:p>
          <a:p>
            <a:pPr marL="338138" lvl="1" indent="0">
              <a:buNone/>
            </a:pPr>
            <a:endParaRPr lang="da-DK" dirty="0"/>
          </a:p>
          <a:p>
            <a:pPr lvl="1"/>
            <a:endParaRPr lang="da-DK" dirty="0"/>
          </a:p>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15591D11-29C5-BF14-C82C-069D6731EAAE}"/>
              </a:ext>
            </a:extLst>
          </p:cNvPr>
          <p:cNvSpPr>
            <a:spLocks noGrp="1"/>
          </p:cNvSpPr>
          <p:nvPr>
            <p:ph type="body" sz="quarter" idx="13"/>
          </p:nvPr>
        </p:nvSpPr>
        <p:spPr>
          <a:xfrm>
            <a:off x="3071813" y="6363837"/>
            <a:ext cx="1819117" cy="282204"/>
          </a:xfrm>
        </p:spPr>
        <p:txBody>
          <a:bodyPr/>
          <a:lstStyle/>
          <a:p>
            <a:endParaRPr lang="en-US"/>
          </a:p>
        </p:txBody>
      </p:sp>
      <p:pic>
        <p:nvPicPr>
          <p:cNvPr id="6" name="Picture 5" descr="A close-up of a circuit board&#10;&#10;Description automatically generated">
            <a:extLst>
              <a:ext uri="{FF2B5EF4-FFF2-40B4-BE49-F238E27FC236}">
                <a16:creationId xmlns:a16="http://schemas.microsoft.com/office/drawing/2014/main" id="{69084A66-AF90-9959-E235-3DCE8C443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517" y="767104"/>
            <a:ext cx="6486377" cy="4657219"/>
          </a:xfrm>
          <a:prstGeom prst="rect">
            <a:avLst/>
          </a:prstGeom>
        </p:spPr>
      </p:pic>
    </p:spTree>
    <p:extLst>
      <p:ext uri="{BB962C8B-B14F-4D97-AF65-F5344CB8AC3E}">
        <p14:creationId xmlns:p14="http://schemas.microsoft.com/office/powerpoint/2010/main" val="312803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4A769-9AE4-7515-4B62-802ADC449711}"/>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6887B27-415E-961F-2C30-2D6D359A1D26}"/>
              </a:ext>
            </a:extLst>
          </p:cNvPr>
          <p:cNvSpPr>
            <a:spLocks noGrp="1"/>
          </p:cNvSpPr>
          <p:nvPr>
            <p:ph type="pic" sz="quarter" idx="11"/>
          </p:nvPr>
        </p:nvSpPr>
        <p:spPr/>
        <p:txBody>
          <a:bodyPr/>
          <a:lstStyle/>
          <a:p>
            <a:endParaRPr lang="en-DK"/>
          </a:p>
        </p:txBody>
      </p:sp>
      <p:sp>
        <p:nvSpPr>
          <p:cNvPr id="3" name="Title 2">
            <a:extLst>
              <a:ext uri="{FF2B5EF4-FFF2-40B4-BE49-F238E27FC236}">
                <a16:creationId xmlns:a16="http://schemas.microsoft.com/office/drawing/2014/main" id="{D2B9AACA-DB26-4A4D-789D-F0759DD7284D}"/>
              </a:ext>
            </a:extLst>
          </p:cNvPr>
          <p:cNvSpPr>
            <a:spLocks noGrp="1"/>
          </p:cNvSpPr>
          <p:nvPr>
            <p:ph type="title"/>
          </p:nvPr>
        </p:nvSpPr>
        <p:spPr/>
        <p:txBody>
          <a:bodyPr/>
          <a:lstStyle/>
          <a:p>
            <a:r>
              <a:rPr lang="en-US" dirty="0"/>
              <a:t>5G </a:t>
            </a:r>
            <a:r>
              <a:rPr lang="en-US" dirty="0" err="1"/>
              <a:t>og</a:t>
            </a:r>
            <a:r>
              <a:rPr lang="en-US" dirty="0"/>
              <a:t> </a:t>
            </a:r>
            <a:r>
              <a:rPr lang="en-US" dirty="0" err="1"/>
              <a:t>fremtiden</a:t>
            </a:r>
            <a:endParaRPr lang="en-DK" dirty="0"/>
          </a:p>
        </p:txBody>
      </p:sp>
    </p:spTree>
    <p:extLst>
      <p:ext uri="{BB962C8B-B14F-4D97-AF65-F5344CB8AC3E}">
        <p14:creationId xmlns:p14="http://schemas.microsoft.com/office/powerpoint/2010/main" val="1721007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ECDC-BE64-11AE-8BFA-B4363060790F}"/>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7CCA9FC-0A22-316F-E18C-EC646634D01B}"/>
              </a:ext>
            </a:extLst>
          </p:cNvPr>
          <p:cNvSpPr>
            <a:spLocks noGrp="1"/>
          </p:cNvSpPr>
          <p:nvPr>
            <p:ph type="title"/>
          </p:nvPr>
        </p:nvSpPr>
        <p:spPr>
          <a:xfrm>
            <a:off x="766762" y="657225"/>
            <a:ext cx="7361238" cy="615119"/>
          </a:xfrm>
        </p:spPr>
        <p:txBody>
          <a:bodyPr>
            <a:normAutofit fontScale="90000"/>
          </a:bodyPr>
          <a:lstStyle/>
          <a:p>
            <a:r>
              <a:rPr lang="da-DK" dirty="0"/>
              <a:t>Lidt om trådløs kommunikation</a:t>
            </a:r>
          </a:p>
        </p:txBody>
      </p:sp>
      <p:sp>
        <p:nvSpPr>
          <p:cNvPr id="12" name="Text Placeholder 3">
            <a:extLst>
              <a:ext uri="{FF2B5EF4-FFF2-40B4-BE49-F238E27FC236}">
                <a16:creationId xmlns:a16="http://schemas.microsoft.com/office/drawing/2014/main" id="{F2D97092-E39B-D017-8DE8-E0369AC61320}"/>
              </a:ext>
            </a:extLst>
          </p:cNvPr>
          <p:cNvSpPr>
            <a:spLocks noGrp="1"/>
          </p:cNvSpPr>
          <p:nvPr>
            <p:ph type="body" sz="quarter" idx="12"/>
          </p:nvPr>
        </p:nvSpPr>
        <p:spPr>
          <a:xfrm>
            <a:off x="766762" y="1679028"/>
            <a:ext cx="5873320" cy="4278125"/>
          </a:xfrm>
        </p:spPr>
        <p:txBody>
          <a:bodyPr>
            <a:normAutofit/>
          </a:bodyPr>
          <a:lstStyle/>
          <a:p>
            <a:r>
              <a:rPr lang="da-DK" dirty="0"/>
              <a:t>Trådløse signaler er elektromagnetiske bølger</a:t>
            </a:r>
          </a:p>
          <a:p>
            <a:pPr lvl="1"/>
            <a:r>
              <a:rPr lang="da-DK" dirty="0"/>
              <a:t>Amplitude</a:t>
            </a:r>
          </a:p>
          <a:p>
            <a:pPr lvl="1"/>
            <a:r>
              <a:rPr lang="da-DK" dirty="0"/>
              <a:t>Frekvens</a:t>
            </a:r>
          </a:p>
          <a:p>
            <a:pPr lvl="1"/>
            <a:r>
              <a:rPr lang="da-DK" dirty="0"/>
              <a:t>Fase</a:t>
            </a:r>
          </a:p>
          <a:p>
            <a:r>
              <a:rPr lang="da-DK" dirty="0"/>
              <a:t>Hvordan udnyttes bølgerne i trådløs kommunikation?</a:t>
            </a:r>
          </a:p>
          <a:p>
            <a:pPr lvl="1"/>
            <a:r>
              <a:rPr lang="da-DK" dirty="0"/>
              <a:t>Tid (TDMA)</a:t>
            </a:r>
          </a:p>
          <a:p>
            <a:pPr lvl="1"/>
            <a:r>
              <a:rPr lang="da-DK" dirty="0"/>
              <a:t>Frekvens (FDMA)</a:t>
            </a:r>
          </a:p>
          <a:p>
            <a:endParaRPr lang="da-DK" dirty="0"/>
          </a:p>
          <a:p>
            <a:endParaRPr lang="da-DK" dirty="0"/>
          </a:p>
        </p:txBody>
      </p:sp>
      <p:sp>
        <p:nvSpPr>
          <p:cNvPr id="20" name="Text Placeholder 4">
            <a:extLst>
              <a:ext uri="{FF2B5EF4-FFF2-40B4-BE49-F238E27FC236}">
                <a16:creationId xmlns:a16="http://schemas.microsoft.com/office/drawing/2014/main" id="{08F44A59-F4FD-054F-A5D1-9301099ABAE1}"/>
              </a:ext>
            </a:extLst>
          </p:cNvPr>
          <p:cNvSpPr>
            <a:spLocks noGrp="1"/>
          </p:cNvSpPr>
          <p:nvPr>
            <p:ph type="body" sz="quarter" idx="13"/>
          </p:nvPr>
        </p:nvSpPr>
        <p:spPr>
          <a:xfrm>
            <a:off x="3071813" y="6363837"/>
            <a:ext cx="1819117" cy="282204"/>
          </a:xfrm>
        </p:spPr>
        <p:txBody>
          <a:bodyPr/>
          <a:lstStyle/>
          <a:p>
            <a:endParaRPr lang="en-US"/>
          </a:p>
        </p:txBody>
      </p:sp>
      <p:pic>
        <p:nvPicPr>
          <p:cNvPr id="8" name="Picture 7" descr="A diagram of a graph&#10;&#10;Description automatically generated">
            <a:extLst>
              <a:ext uri="{FF2B5EF4-FFF2-40B4-BE49-F238E27FC236}">
                <a16:creationId xmlns:a16="http://schemas.microsoft.com/office/drawing/2014/main" id="{1B25D351-8465-7F96-04AB-EFAE14B1D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722" y="2001597"/>
            <a:ext cx="3759439" cy="3129868"/>
          </a:xfrm>
          <a:prstGeom prst="rect">
            <a:avLst/>
          </a:prstGeom>
        </p:spPr>
      </p:pic>
      <p:pic>
        <p:nvPicPr>
          <p:cNvPr id="16" name="Picture 15">
            <a:extLst>
              <a:ext uri="{FF2B5EF4-FFF2-40B4-BE49-F238E27FC236}">
                <a16:creationId xmlns:a16="http://schemas.microsoft.com/office/drawing/2014/main" id="{97BBA44E-8A27-A6EF-5772-923D8AFC98F5}"/>
              </a:ext>
            </a:extLst>
          </p:cNvPr>
          <p:cNvPicPr>
            <a:picLocks noChangeAspect="1"/>
          </p:cNvPicPr>
          <p:nvPr/>
        </p:nvPicPr>
        <p:blipFill>
          <a:blip r:embed="rId3"/>
          <a:stretch>
            <a:fillRect/>
          </a:stretch>
        </p:blipFill>
        <p:spPr>
          <a:xfrm>
            <a:off x="7964679" y="1377090"/>
            <a:ext cx="3431095" cy="2825254"/>
          </a:xfrm>
          <a:prstGeom prst="rect">
            <a:avLst/>
          </a:prstGeom>
        </p:spPr>
      </p:pic>
      <p:pic>
        <p:nvPicPr>
          <p:cNvPr id="18" name="Picture 17">
            <a:extLst>
              <a:ext uri="{FF2B5EF4-FFF2-40B4-BE49-F238E27FC236}">
                <a16:creationId xmlns:a16="http://schemas.microsoft.com/office/drawing/2014/main" id="{E82C2488-575E-17CA-535D-E4564DEC846B}"/>
              </a:ext>
            </a:extLst>
          </p:cNvPr>
          <p:cNvPicPr>
            <a:picLocks noChangeAspect="1"/>
          </p:cNvPicPr>
          <p:nvPr/>
        </p:nvPicPr>
        <p:blipFill>
          <a:blip r:embed="rId4"/>
          <a:stretch>
            <a:fillRect/>
          </a:stretch>
        </p:blipFill>
        <p:spPr>
          <a:xfrm>
            <a:off x="8069106" y="4034949"/>
            <a:ext cx="3326669" cy="2285278"/>
          </a:xfrm>
          <a:prstGeom prst="rect">
            <a:avLst/>
          </a:prstGeom>
        </p:spPr>
      </p:pic>
    </p:spTree>
    <p:extLst>
      <p:ext uri="{BB962C8B-B14F-4D97-AF65-F5344CB8AC3E}">
        <p14:creationId xmlns:p14="http://schemas.microsoft.com/office/powerpoint/2010/main" val="424696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59E4B-A593-11C3-0DA2-3CBC404411F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349FC67-9931-CD72-BA25-6D6D1D1796D7}"/>
              </a:ext>
            </a:extLst>
          </p:cNvPr>
          <p:cNvPicPr>
            <a:picLocks noChangeAspect="1"/>
          </p:cNvPicPr>
          <p:nvPr/>
        </p:nvPicPr>
        <p:blipFill>
          <a:blip r:embed="rId2"/>
          <a:stretch>
            <a:fillRect/>
          </a:stretch>
        </p:blipFill>
        <p:spPr>
          <a:xfrm>
            <a:off x="7037399" y="986172"/>
            <a:ext cx="3714437" cy="2442828"/>
          </a:xfrm>
          <a:prstGeom prst="rect">
            <a:avLst/>
          </a:prstGeom>
        </p:spPr>
      </p:pic>
      <p:sp>
        <p:nvSpPr>
          <p:cNvPr id="3" name="Titel 2">
            <a:extLst>
              <a:ext uri="{FF2B5EF4-FFF2-40B4-BE49-F238E27FC236}">
                <a16:creationId xmlns:a16="http://schemas.microsoft.com/office/drawing/2014/main" id="{3DAF7601-0CB0-9D22-0C50-D04BF71FE563}"/>
              </a:ext>
            </a:extLst>
          </p:cNvPr>
          <p:cNvSpPr>
            <a:spLocks noGrp="1"/>
          </p:cNvSpPr>
          <p:nvPr>
            <p:ph type="title"/>
          </p:nvPr>
        </p:nvSpPr>
        <p:spPr>
          <a:xfrm>
            <a:off x="766762" y="657225"/>
            <a:ext cx="6650987" cy="615119"/>
          </a:xfrm>
        </p:spPr>
        <p:txBody>
          <a:bodyPr>
            <a:normAutofit/>
          </a:bodyPr>
          <a:lstStyle/>
          <a:p>
            <a:r>
              <a:rPr lang="da-DK" dirty="0"/>
              <a:t>5G</a:t>
            </a:r>
          </a:p>
        </p:txBody>
      </p:sp>
      <p:sp>
        <p:nvSpPr>
          <p:cNvPr id="12" name="Text Placeholder 3">
            <a:extLst>
              <a:ext uri="{FF2B5EF4-FFF2-40B4-BE49-F238E27FC236}">
                <a16:creationId xmlns:a16="http://schemas.microsoft.com/office/drawing/2014/main" id="{D8FB43D5-F09A-2034-A7C4-1DE33314F31F}"/>
              </a:ext>
            </a:extLst>
          </p:cNvPr>
          <p:cNvSpPr>
            <a:spLocks noGrp="1"/>
          </p:cNvSpPr>
          <p:nvPr>
            <p:ph type="body" sz="quarter" idx="12"/>
          </p:nvPr>
        </p:nvSpPr>
        <p:spPr>
          <a:xfrm>
            <a:off x="766762" y="1679028"/>
            <a:ext cx="5088711" cy="4278125"/>
          </a:xfrm>
        </p:spPr>
        <p:txBody>
          <a:bodyPr>
            <a:normAutofit/>
          </a:bodyPr>
          <a:lstStyle/>
          <a:p>
            <a:r>
              <a:rPr lang="da-DK" dirty="0"/>
              <a:t>Næste generation teknologi</a:t>
            </a:r>
          </a:p>
          <a:p>
            <a:r>
              <a:rPr lang="da-DK" dirty="0"/>
              <a:t>Forbedring fra 4G</a:t>
            </a:r>
          </a:p>
          <a:p>
            <a:pPr lvl="1"/>
            <a:r>
              <a:rPr lang="da-DK" dirty="0"/>
              <a:t>Kan udnytte tid og frekvens på samme tid! (OFDMA)</a:t>
            </a:r>
          </a:p>
          <a:p>
            <a:pPr lvl="1"/>
            <a:r>
              <a:rPr lang="da-DK" dirty="0"/>
              <a:t>Massive Multiple-Input Multiple-Output (MIMO)</a:t>
            </a:r>
          </a:p>
          <a:p>
            <a:pPr lvl="2"/>
            <a:r>
              <a:rPr lang="da-DK" dirty="0"/>
              <a:t>Flere antenner = mere kontrol</a:t>
            </a:r>
          </a:p>
          <a:p>
            <a:r>
              <a:rPr lang="da-DK" dirty="0"/>
              <a:t>Beamforming</a:t>
            </a:r>
          </a:p>
          <a:p>
            <a:pPr lvl="1"/>
            <a:r>
              <a:rPr lang="da-DK" dirty="0"/>
              <a:t>Vi kan bestemme hvilken retning signaler skal sendes</a:t>
            </a:r>
          </a:p>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A0A2799B-2EE8-9430-EAB7-8C5AA7251BA7}"/>
              </a:ext>
            </a:extLst>
          </p:cNvPr>
          <p:cNvSpPr>
            <a:spLocks noGrp="1"/>
          </p:cNvSpPr>
          <p:nvPr>
            <p:ph type="body" sz="quarter" idx="13"/>
          </p:nvPr>
        </p:nvSpPr>
        <p:spPr>
          <a:xfrm>
            <a:off x="3071813" y="6363837"/>
            <a:ext cx="1819117" cy="282204"/>
          </a:xfrm>
        </p:spPr>
        <p:txBody>
          <a:bodyPr/>
          <a:lstStyle/>
          <a:p>
            <a:endParaRPr lang="en-US"/>
          </a:p>
        </p:txBody>
      </p:sp>
      <p:pic>
        <p:nvPicPr>
          <p:cNvPr id="4" name="Picture 3" descr="A diagram of a 5g network&#10;&#10;Description automatically generated">
            <a:extLst>
              <a:ext uri="{FF2B5EF4-FFF2-40B4-BE49-F238E27FC236}">
                <a16:creationId xmlns:a16="http://schemas.microsoft.com/office/drawing/2014/main" id="{6BDF3163-9254-D916-1DF3-EAA4106FD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553" y="530068"/>
            <a:ext cx="4210128" cy="3387837"/>
          </a:xfrm>
          <a:prstGeom prst="rect">
            <a:avLst/>
          </a:prstGeom>
        </p:spPr>
      </p:pic>
      <p:pic>
        <p:nvPicPr>
          <p:cNvPr id="6" name="Picture 5" descr="A purple butterfly with text on it&#10;&#10;Description automatically generated">
            <a:extLst>
              <a:ext uri="{FF2B5EF4-FFF2-40B4-BE49-F238E27FC236}">
                <a16:creationId xmlns:a16="http://schemas.microsoft.com/office/drawing/2014/main" id="{39C70AEE-CA4D-7F20-B130-36661FBF6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527" y="3693054"/>
            <a:ext cx="5088711" cy="2670783"/>
          </a:xfrm>
          <a:prstGeom prst="rect">
            <a:avLst/>
          </a:prstGeom>
        </p:spPr>
      </p:pic>
    </p:spTree>
    <p:extLst>
      <p:ext uri="{BB962C8B-B14F-4D97-AF65-F5344CB8AC3E}">
        <p14:creationId xmlns:p14="http://schemas.microsoft.com/office/powerpoint/2010/main" val="370385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95513-E85E-4392-75A4-F92D44D479C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09E78990-40C8-92BE-EFF1-AFDC7CD8C9C2}"/>
              </a:ext>
            </a:extLst>
          </p:cNvPr>
          <p:cNvSpPr>
            <a:spLocks noGrp="1"/>
          </p:cNvSpPr>
          <p:nvPr>
            <p:ph type="title"/>
          </p:nvPr>
        </p:nvSpPr>
        <p:spPr>
          <a:xfrm>
            <a:off x="766762" y="657225"/>
            <a:ext cx="6650987" cy="615119"/>
          </a:xfrm>
        </p:spPr>
        <p:txBody>
          <a:bodyPr>
            <a:normAutofit/>
          </a:bodyPr>
          <a:lstStyle/>
          <a:p>
            <a:r>
              <a:rPr lang="da-DK" dirty="0"/>
              <a:t>Hvad kan 5G bruges til?</a:t>
            </a:r>
          </a:p>
        </p:txBody>
      </p:sp>
      <mc:AlternateContent xmlns:mc="http://schemas.openxmlformats.org/markup-compatibility/2006">
        <mc:Choice xmlns:a14="http://schemas.microsoft.com/office/drawing/2010/main" Requires="a14">
          <p:sp>
            <p:nvSpPr>
              <p:cNvPr id="12" name="Text Placeholder 3">
                <a:extLst>
                  <a:ext uri="{FF2B5EF4-FFF2-40B4-BE49-F238E27FC236}">
                    <a16:creationId xmlns:a16="http://schemas.microsoft.com/office/drawing/2014/main" id="{66AE4F53-91EF-C502-6A75-006DF79559A6}"/>
                  </a:ext>
                </a:extLst>
              </p:cNvPr>
              <p:cNvSpPr>
                <a:spLocks noGrp="1"/>
              </p:cNvSpPr>
              <p:nvPr>
                <p:ph type="body" sz="quarter" idx="12"/>
              </p:nvPr>
            </p:nvSpPr>
            <p:spPr>
              <a:xfrm>
                <a:off x="766763" y="1679028"/>
                <a:ext cx="4531630" cy="4278125"/>
              </a:xfrm>
            </p:spPr>
            <p:txBody>
              <a:bodyPr>
                <a:normAutofit/>
              </a:bodyPr>
              <a:lstStyle/>
              <a:p>
                <a:r>
                  <a:rPr lang="da-DK" dirty="0"/>
                  <a:t>Flere enheder skal være forbundet</a:t>
                </a:r>
              </a:p>
              <a:p>
                <a:pPr lvl="1"/>
                <a:r>
                  <a:rPr lang="da-DK" dirty="0"/>
                  <a:t>Selvkørende biler</a:t>
                </a:r>
              </a:p>
              <a:p>
                <a:pPr lvl="1"/>
                <a:r>
                  <a:rPr lang="da-DK" dirty="0"/>
                  <a:t>Smart fabrikker (Industry 4.0)</a:t>
                </a:r>
              </a:p>
              <a:p>
                <a:r>
                  <a:rPr lang="da-DK" dirty="0"/>
                  <a:t>5G Non-Terrestrial networks (NTN)</a:t>
                </a:r>
              </a:p>
              <a:p>
                <a:pPr lvl="1"/>
                <a:r>
                  <a:rPr lang="da-DK" dirty="0"/>
                  <a:t>Satelliter skal kunne give internet!</a:t>
                </a:r>
              </a:p>
              <a:p>
                <a:pPr lvl="1"/>
                <a:r>
                  <a:rPr lang="da-DK" dirty="0"/>
                  <a:t>Dækker mere end 2.180.000 </a:t>
                </a:r>
                <a14:m>
                  <m:oMath xmlns:m="http://schemas.openxmlformats.org/officeDocument/2006/math">
                    <m:sSup>
                      <m:sSupPr>
                        <m:ctrlPr>
                          <a:rPr lang="en-DK" i="1">
                            <a:latin typeface="Cambria Math" panose="02040503050406030204" pitchFamily="18" charset="0"/>
                          </a:rPr>
                        </m:ctrlPr>
                      </m:sSupPr>
                      <m:e>
                        <m:r>
                          <a:rPr lang="da-DK" i="1">
                            <a:latin typeface="Cambria Math" panose="02040503050406030204" pitchFamily="18" charset="0"/>
                          </a:rPr>
                          <m:t>𝑘𝑚</m:t>
                        </m:r>
                      </m:e>
                      <m:sup>
                        <m:r>
                          <a:rPr lang="da-DK" i="1">
                            <a:latin typeface="Cambria Math" panose="02040503050406030204" pitchFamily="18" charset="0"/>
                          </a:rPr>
                          <m:t>2</m:t>
                        </m:r>
                      </m:sup>
                    </m:sSup>
                  </m:oMath>
                </a14:m>
                <a:endParaRPr lang="da-DK" dirty="0"/>
              </a:p>
              <a:p>
                <a:r>
                  <a:rPr lang="da-DK" dirty="0"/>
                  <a:t>Machine Learning skal bruges mere</a:t>
                </a:r>
              </a:p>
              <a:p>
                <a:pPr lvl="1"/>
                <a:r>
                  <a:rPr lang="da-DK" dirty="0"/>
                  <a:t>Network slicing</a:t>
                </a:r>
              </a:p>
              <a:p>
                <a:pPr lvl="2"/>
                <a:r>
                  <a:rPr lang="da-DK" dirty="0"/>
                  <a:t>Hvor mange resourcer skal hver enhed have?</a:t>
                </a:r>
              </a:p>
              <a:p>
                <a:pPr lvl="1"/>
                <a:r>
                  <a:rPr lang="da-DK" dirty="0"/>
                  <a:t>Generativ AI til at komprimere filer?</a:t>
                </a:r>
              </a:p>
              <a:p>
                <a:pPr lvl="1"/>
                <a:endParaRPr lang="da-DK" dirty="0"/>
              </a:p>
              <a:p>
                <a:endParaRPr lang="da-DK" dirty="0"/>
              </a:p>
              <a:p>
                <a:endParaRPr lang="da-DK" dirty="0"/>
              </a:p>
            </p:txBody>
          </p:sp>
        </mc:Choice>
        <mc:Fallback>
          <p:sp>
            <p:nvSpPr>
              <p:cNvPr id="12" name="Text Placeholder 3">
                <a:extLst>
                  <a:ext uri="{FF2B5EF4-FFF2-40B4-BE49-F238E27FC236}">
                    <a16:creationId xmlns:a16="http://schemas.microsoft.com/office/drawing/2014/main" id="{66AE4F53-91EF-C502-6A75-006DF79559A6}"/>
                  </a:ext>
                </a:extLst>
              </p:cNvPr>
              <p:cNvSpPr>
                <a:spLocks noGrp="1" noRot="1" noChangeAspect="1" noMove="1" noResize="1" noEditPoints="1" noAdjustHandles="1" noChangeArrowheads="1" noChangeShapeType="1" noTextEdit="1"/>
              </p:cNvSpPr>
              <p:nvPr>
                <p:ph type="body" sz="quarter" idx="12"/>
              </p:nvPr>
            </p:nvSpPr>
            <p:spPr>
              <a:xfrm>
                <a:off x="766763" y="1679028"/>
                <a:ext cx="4531630" cy="4278125"/>
              </a:xfrm>
              <a:blipFill>
                <a:blip r:embed="rId2"/>
                <a:stretch>
                  <a:fillRect l="-135" t="-427"/>
                </a:stretch>
              </a:blipFill>
            </p:spPr>
            <p:txBody>
              <a:bodyPr/>
              <a:lstStyle/>
              <a:p>
                <a:r>
                  <a:rPr lang="en-DK">
                    <a:noFill/>
                  </a:rPr>
                  <a:t> </a:t>
                </a:r>
              </a:p>
            </p:txBody>
          </p:sp>
        </mc:Fallback>
      </mc:AlternateContent>
      <p:sp>
        <p:nvSpPr>
          <p:cNvPr id="20" name="Text Placeholder 4">
            <a:extLst>
              <a:ext uri="{FF2B5EF4-FFF2-40B4-BE49-F238E27FC236}">
                <a16:creationId xmlns:a16="http://schemas.microsoft.com/office/drawing/2014/main" id="{2ACFE7CA-0E94-676A-8FF4-F18DA9223E92}"/>
              </a:ext>
            </a:extLst>
          </p:cNvPr>
          <p:cNvSpPr>
            <a:spLocks noGrp="1"/>
          </p:cNvSpPr>
          <p:nvPr>
            <p:ph type="body" sz="quarter" idx="13"/>
          </p:nvPr>
        </p:nvSpPr>
        <p:spPr>
          <a:xfrm>
            <a:off x="3071813" y="6363837"/>
            <a:ext cx="1819117" cy="282204"/>
          </a:xfrm>
        </p:spPr>
        <p:txBody>
          <a:bodyPr/>
          <a:lstStyle/>
          <a:p>
            <a:endParaRPr lang="en-US"/>
          </a:p>
        </p:txBody>
      </p:sp>
      <p:pic>
        <p:nvPicPr>
          <p:cNvPr id="7" name="Picture 6">
            <a:extLst>
              <a:ext uri="{FF2B5EF4-FFF2-40B4-BE49-F238E27FC236}">
                <a16:creationId xmlns:a16="http://schemas.microsoft.com/office/drawing/2014/main" id="{1A587A4C-AB71-541A-804B-1680EC299760}"/>
              </a:ext>
            </a:extLst>
          </p:cNvPr>
          <p:cNvPicPr>
            <a:picLocks noChangeAspect="1"/>
          </p:cNvPicPr>
          <p:nvPr/>
        </p:nvPicPr>
        <p:blipFill>
          <a:blip r:embed="rId3"/>
          <a:stretch>
            <a:fillRect/>
          </a:stretch>
        </p:blipFill>
        <p:spPr>
          <a:xfrm>
            <a:off x="6096000" y="1613714"/>
            <a:ext cx="5048955" cy="2838846"/>
          </a:xfrm>
          <a:prstGeom prst="rect">
            <a:avLst/>
          </a:prstGeom>
        </p:spPr>
      </p:pic>
      <p:pic>
        <p:nvPicPr>
          <p:cNvPr id="9" name="Picture 8" descr="A diagram of a computer network&#10;&#10;Description automatically generated">
            <a:extLst>
              <a:ext uri="{FF2B5EF4-FFF2-40B4-BE49-F238E27FC236}">
                <a16:creationId xmlns:a16="http://schemas.microsoft.com/office/drawing/2014/main" id="{6AE72865-6EFD-A35F-F48E-B7D0DBE71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063" y="1613714"/>
            <a:ext cx="7268185" cy="2838846"/>
          </a:xfrm>
          <a:prstGeom prst="rect">
            <a:avLst/>
          </a:prstGeom>
        </p:spPr>
      </p:pic>
    </p:spTree>
    <p:extLst>
      <p:ext uri="{BB962C8B-B14F-4D97-AF65-F5344CB8AC3E}">
        <p14:creationId xmlns:p14="http://schemas.microsoft.com/office/powerpoint/2010/main" val="6376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21FA9-25FD-384F-21C8-817FDFEBC891}"/>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47233AA-5A46-3C75-FF4F-3D5D8697C7D6}"/>
              </a:ext>
            </a:extLst>
          </p:cNvPr>
          <p:cNvSpPr>
            <a:spLocks noGrp="1"/>
          </p:cNvSpPr>
          <p:nvPr>
            <p:ph type="pic" sz="quarter" idx="11"/>
          </p:nvPr>
        </p:nvSpPr>
        <p:spPr/>
        <p:txBody>
          <a:bodyPr/>
          <a:lstStyle/>
          <a:p>
            <a:endParaRPr lang="en-DK"/>
          </a:p>
        </p:txBody>
      </p:sp>
      <p:sp>
        <p:nvSpPr>
          <p:cNvPr id="3" name="Title 2">
            <a:extLst>
              <a:ext uri="{FF2B5EF4-FFF2-40B4-BE49-F238E27FC236}">
                <a16:creationId xmlns:a16="http://schemas.microsoft.com/office/drawing/2014/main" id="{A73BE58A-74F1-E20A-5B5A-3E0147A40333}"/>
              </a:ext>
            </a:extLst>
          </p:cNvPr>
          <p:cNvSpPr>
            <a:spLocks noGrp="1"/>
          </p:cNvSpPr>
          <p:nvPr>
            <p:ph type="title"/>
          </p:nvPr>
        </p:nvSpPr>
        <p:spPr/>
        <p:txBody>
          <a:bodyPr/>
          <a:lstStyle/>
          <a:p>
            <a:r>
              <a:rPr lang="en-US" dirty="0" err="1"/>
              <a:t>Hvad</a:t>
            </a:r>
            <a:r>
              <a:rPr lang="en-US" dirty="0"/>
              <a:t> </a:t>
            </a:r>
            <a:r>
              <a:rPr lang="en-US" dirty="0" err="1"/>
              <a:t>skal</a:t>
            </a:r>
            <a:r>
              <a:rPr lang="en-US" dirty="0"/>
              <a:t> vi </a:t>
            </a:r>
            <a:r>
              <a:rPr lang="en-US" dirty="0" err="1"/>
              <a:t>snakke</a:t>
            </a:r>
            <a:r>
              <a:rPr lang="en-US" dirty="0"/>
              <a:t> om </a:t>
            </a:r>
            <a:r>
              <a:rPr lang="en-US" dirty="0" err="1"/>
              <a:t>i</a:t>
            </a:r>
            <a:r>
              <a:rPr lang="en-US" dirty="0"/>
              <a:t> </a:t>
            </a:r>
            <a:r>
              <a:rPr lang="en-US" dirty="0" err="1"/>
              <a:t>dag</a:t>
            </a:r>
            <a:r>
              <a:rPr lang="en-US" dirty="0"/>
              <a:t>?</a:t>
            </a:r>
            <a:endParaRPr lang="en-DK" dirty="0"/>
          </a:p>
        </p:txBody>
      </p:sp>
    </p:spTree>
    <p:extLst>
      <p:ext uri="{BB962C8B-B14F-4D97-AF65-F5344CB8AC3E}">
        <p14:creationId xmlns:p14="http://schemas.microsoft.com/office/powerpoint/2010/main" val="826732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E11C9-4458-7585-B5F0-7D353D468D24}"/>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0BEC7BE-7566-242D-D38D-55BAAC10F338}"/>
              </a:ext>
            </a:extLst>
          </p:cNvPr>
          <p:cNvSpPr>
            <a:spLocks noGrp="1"/>
          </p:cNvSpPr>
          <p:nvPr>
            <p:ph type="pic" sz="quarter" idx="11"/>
          </p:nvPr>
        </p:nvSpPr>
        <p:spPr/>
        <p:txBody>
          <a:bodyPr/>
          <a:lstStyle/>
          <a:p>
            <a:endParaRPr lang="en-DK" dirty="0"/>
          </a:p>
        </p:txBody>
      </p:sp>
      <p:sp>
        <p:nvSpPr>
          <p:cNvPr id="3" name="Title 2">
            <a:extLst>
              <a:ext uri="{FF2B5EF4-FFF2-40B4-BE49-F238E27FC236}">
                <a16:creationId xmlns:a16="http://schemas.microsoft.com/office/drawing/2014/main" id="{AD68A234-0380-0B53-348E-BE6205784746}"/>
              </a:ext>
            </a:extLst>
          </p:cNvPr>
          <p:cNvSpPr>
            <a:spLocks noGrp="1"/>
          </p:cNvSpPr>
          <p:nvPr>
            <p:ph type="title"/>
          </p:nvPr>
        </p:nvSpPr>
        <p:spPr/>
        <p:txBody>
          <a:bodyPr/>
          <a:lstStyle/>
          <a:p>
            <a:r>
              <a:rPr lang="en-US" dirty="0"/>
              <a:t>Slut</a:t>
            </a:r>
            <a:endParaRPr lang="en-DK" dirty="0"/>
          </a:p>
        </p:txBody>
      </p:sp>
    </p:spTree>
    <p:extLst>
      <p:ext uri="{BB962C8B-B14F-4D97-AF65-F5344CB8AC3E}">
        <p14:creationId xmlns:p14="http://schemas.microsoft.com/office/powerpoint/2010/main" val="291365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1A747-19CD-34EF-8FF2-150EEFF4199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3AE41FC-92B1-C375-DF8C-36FC47CC554A}"/>
              </a:ext>
            </a:extLst>
          </p:cNvPr>
          <p:cNvSpPr>
            <a:spLocks noGrp="1"/>
          </p:cNvSpPr>
          <p:nvPr>
            <p:ph type="title"/>
          </p:nvPr>
        </p:nvSpPr>
        <p:spPr>
          <a:xfrm>
            <a:off x="766763" y="657226"/>
            <a:ext cx="3027570" cy="710102"/>
          </a:xfrm>
        </p:spPr>
        <p:txBody>
          <a:bodyPr>
            <a:normAutofit/>
          </a:bodyPr>
          <a:lstStyle/>
          <a:p>
            <a:r>
              <a:rPr lang="da-DK" dirty="0"/>
              <a:t>Internettet</a:t>
            </a:r>
          </a:p>
        </p:txBody>
      </p:sp>
      <p:sp>
        <p:nvSpPr>
          <p:cNvPr id="12" name="Text Placeholder 3">
            <a:extLst>
              <a:ext uri="{FF2B5EF4-FFF2-40B4-BE49-F238E27FC236}">
                <a16:creationId xmlns:a16="http://schemas.microsoft.com/office/drawing/2014/main" id="{18F6BE4D-EE5B-0249-BAC3-282CED7A189B}"/>
              </a:ext>
            </a:extLst>
          </p:cNvPr>
          <p:cNvSpPr>
            <a:spLocks noGrp="1"/>
          </p:cNvSpPr>
          <p:nvPr>
            <p:ph type="body" sz="quarter" idx="12"/>
          </p:nvPr>
        </p:nvSpPr>
        <p:spPr>
          <a:xfrm>
            <a:off x="766763" y="1679028"/>
            <a:ext cx="5433070" cy="4278125"/>
          </a:xfrm>
        </p:spPr>
        <p:txBody>
          <a:bodyPr>
            <a:normAutofit/>
          </a:bodyPr>
          <a:lstStyle/>
          <a:p>
            <a:r>
              <a:rPr lang="da-DK" dirty="0"/>
              <a:t>Internettet</a:t>
            </a:r>
          </a:p>
          <a:p>
            <a:pPr lvl="1"/>
            <a:r>
              <a:rPr lang="da-DK" dirty="0"/>
              <a:t>Verdens største computer netværk</a:t>
            </a:r>
          </a:p>
          <a:p>
            <a:r>
              <a:rPr lang="da-DK" dirty="0"/>
              <a:t>Computer netværk</a:t>
            </a:r>
          </a:p>
          <a:p>
            <a:pPr lvl="1"/>
            <a:r>
              <a:rPr lang="da-DK" dirty="0"/>
              <a:t>Hvordan snakker computere sammen?</a:t>
            </a:r>
          </a:p>
          <a:p>
            <a:pPr lvl="2"/>
            <a:r>
              <a:rPr lang="da-DK" dirty="0"/>
              <a:t>Kablet</a:t>
            </a:r>
          </a:p>
          <a:p>
            <a:pPr lvl="2"/>
            <a:r>
              <a:rPr lang="da-DK" dirty="0"/>
              <a:t>Trådløst</a:t>
            </a:r>
          </a:p>
        </p:txBody>
      </p:sp>
      <p:sp>
        <p:nvSpPr>
          <p:cNvPr id="20" name="Text Placeholder 4">
            <a:extLst>
              <a:ext uri="{FF2B5EF4-FFF2-40B4-BE49-F238E27FC236}">
                <a16:creationId xmlns:a16="http://schemas.microsoft.com/office/drawing/2014/main" id="{51646EE6-2816-A214-1D68-C27C9BAF18F6}"/>
              </a:ext>
            </a:extLst>
          </p:cNvPr>
          <p:cNvSpPr>
            <a:spLocks noGrp="1"/>
          </p:cNvSpPr>
          <p:nvPr>
            <p:ph type="body" sz="quarter" idx="13"/>
          </p:nvPr>
        </p:nvSpPr>
        <p:spPr>
          <a:xfrm>
            <a:off x="3071813" y="6363837"/>
            <a:ext cx="1819117" cy="282204"/>
          </a:xfrm>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E969D5BE-EEED-8BF0-AB16-B4271805A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308" y="1977105"/>
            <a:ext cx="4667250" cy="2476500"/>
          </a:xfrm>
          <a:prstGeom prst="rect">
            <a:avLst/>
          </a:prstGeom>
        </p:spPr>
      </p:pic>
    </p:spTree>
    <p:extLst>
      <p:ext uri="{BB962C8B-B14F-4D97-AF65-F5344CB8AC3E}">
        <p14:creationId xmlns:p14="http://schemas.microsoft.com/office/powerpoint/2010/main" val="1581364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0365-E288-DD1E-74A0-00424A7F0CBC}"/>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FA4D17C-5B1A-F20A-4A55-48B7CCC23450}"/>
              </a:ext>
            </a:extLst>
          </p:cNvPr>
          <p:cNvSpPr>
            <a:spLocks noGrp="1"/>
          </p:cNvSpPr>
          <p:nvPr>
            <p:ph type="title"/>
          </p:nvPr>
        </p:nvSpPr>
        <p:spPr>
          <a:xfrm>
            <a:off x="766763" y="657225"/>
            <a:ext cx="6112602" cy="615119"/>
          </a:xfrm>
        </p:spPr>
        <p:txBody>
          <a:bodyPr>
            <a:normAutofit/>
          </a:bodyPr>
          <a:lstStyle/>
          <a:p>
            <a:r>
              <a:rPr lang="da-DK" dirty="0"/>
              <a:t>Internet Of Things (IoT)</a:t>
            </a:r>
          </a:p>
        </p:txBody>
      </p:sp>
      <p:sp>
        <p:nvSpPr>
          <p:cNvPr id="12" name="Text Placeholder 3">
            <a:extLst>
              <a:ext uri="{FF2B5EF4-FFF2-40B4-BE49-F238E27FC236}">
                <a16:creationId xmlns:a16="http://schemas.microsoft.com/office/drawing/2014/main" id="{72084E17-BD09-9DFF-57C8-A4B1697B1D2F}"/>
              </a:ext>
            </a:extLst>
          </p:cNvPr>
          <p:cNvSpPr>
            <a:spLocks noGrp="1"/>
          </p:cNvSpPr>
          <p:nvPr>
            <p:ph type="body" sz="quarter" idx="12"/>
          </p:nvPr>
        </p:nvSpPr>
        <p:spPr>
          <a:xfrm>
            <a:off x="766763" y="1679028"/>
            <a:ext cx="5433070" cy="4278125"/>
          </a:xfrm>
        </p:spPr>
        <p:txBody>
          <a:bodyPr>
            <a:normAutofit/>
          </a:bodyPr>
          <a:lstStyle/>
          <a:p>
            <a:pPr lvl="1"/>
            <a:r>
              <a:rPr lang="da-DK" dirty="0"/>
              <a:t>Fremtiden er trådløs</a:t>
            </a:r>
          </a:p>
          <a:p>
            <a:pPr lvl="1"/>
            <a:r>
              <a:rPr lang="da-DK" dirty="0"/>
              <a:t>Vi bruger i stigende grad flere </a:t>
            </a:r>
            <a:r>
              <a:rPr lang="da-DK" b="1" i="1" dirty="0"/>
              <a:t>smart devices</a:t>
            </a:r>
          </a:p>
          <a:p>
            <a:pPr lvl="2"/>
            <a:r>
              <a:rPr lang="da-DK" dirty="0"/>
              <a:t>Phillips Hue</a:t>
            </a:r>
          </a:p>
          <a:p>
            <a:pPr lvl="2"/>
            <a:r>
              <a:rPr lang="da-DK" dirty="0"/>
              <a:t>Køleskab</a:t>
            </a:r>
          </a:p>
          <a:p>
            <a:pPr lvl="2"/>
            <a:r>
              <a:rPr lang="da-DK" dirty="0"/>
              <a:t>Kaffe maskiner</a:t>
            </a:r>
          </a:p>
          <a:p>
            <a:pPr lvl="2"/>
            <a:r>
              <a:rPr lang="da-DK" dirty="0"/>
              <a:t>Tesla</a:t>
            </a:r>
          </a:p>
          <a:p>
            <a:pPr lvl="1"/>
            <a:r>
              <a:rPr lang="da-DK" dirty="0"/>
              <a:t>Hvordan skal alle enheder snakke sammen?</a:t>
            </a:r>
          </a:p>
          <a:p>
            <a:pPr marL="338138" lvl="1" indent="0">
              <a:buNone/>
            </a:pPr>
            <a:endParaRPr lang="da-DK" dirty="0"/>
          </a:p>
          <a:p>
            <a:pPr lvl="3"/>
            <a:endParaRPr lang="da-DK" dirty="0"/>
          </a:p>
          <a:p>
            <a:endParaRPr lang="da-DK" dirty="0"/>
          </a:p>
          <a:p>
            <a:endParaRPr lang="da-DK" dirty="0"/>
          </a:p>
        </p:txBody>
      </p:sp>
      <p:sp>
        <p:nvSpPr>
          <p:cNvPr id="20" name="Text Placeholder 4">
            <a:extLst>
              <a:ext uri="{FF2B5EF4-FFF2-40B4-BE49-F238E27FC236}">
                <a16:creationId xmlns:a16="http://schemas.microsoft.com/office/drawing/2014/main" id="{C6A1BA47-BEC2-5C6E-A04B-9ED65A002455}"/>
              </a:ext>
            </a:extLst>
          </p:cNvPr>
          <p:cNvSpPr>
            <a:spLocks noGrp="1"/>
          </p:cNvSpPr>
          <p:nvPr>
            <p:ph type="body" sz="quarter" idx="13"/>
          </p:nvPr>
        </p:nvSpPr>
        <p:spPr>
          <a:xfrm>
            <a:off x="3071813" y="6363837"/>
            <a:ext cx="1819117" cy="282204"/>
          </a:xfrm>
        </p:spPr>
        <p:txBody>
          <a:bodyPr/>
          <a:lstStyle/>
          <a:p>
            <a:endParaRPr lang="en-US"/>
          </a:p>
        </p:txBody>
      </p:sp>
      <p:pic>
        <p:nvPicPr>
          <p:cNvPr id="9" name="Picture 8" descr="A screen shot of a phone&#10;&#10;Description automatically generated">
            <a:extLst>
              <a:ext uri="{FF2B5EF4-FFF2-40B4-BE49-F238E27FC236}">
                <a16:creationId xmlns:a16="http://schemas.microsoft.com/office/drawing/2014/main" id="{5E205892-289B-9ADB-41A0-EC8AD3005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461" y="1551834"/>
            <a:ext cx="5005776" cy="3754332"/>
          </a:xfrm>
          <a:prstGeom prst="rect">
            <a:avLst/>
          </a:prstGeom>
        </p:spPr>
      </p:pic>
    </p:spTree>
    <p:extLst>
      <p:ext uri="{BB962C8B-B14F-4D97-AF65-F5344CB8AC3E}">
        <p14:creationId xmlns:p14="http://schemas.microsoft.com/office/powerpoint/2010/main" val="339736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6AF93-A54C-F7B7-4AF8-6B903CCE9930}"/>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C446A4B-891F-AC87-F5EA-F93916E8B24C}"/>
              </a:ext>
            </a:extLst>
          </p:cNvPr>
          <p:cNvSpPr>
            <a:spLocks noGrp="1"/>
          </p:cNvSpPr>
          <p:nvPr>
            <p:ph type="pic" sz="quarter" idx="11"/>
          </p:nvPr>
        </p:nvSpPr>
        <p:spPr/>
        <p:txBody>
          <a:bodyPr/>
          <a:lstStyle/>
          <a:p>
            <a:endParaRPr lang="en-DK"/>
          </a:p>
        </p:txBody>
      </p:sp>
      <p:sp>
        <p:nvSpPr>
          <p:cNvPr id="3" name="Title 2">
            <a:extLst>
              <a:ext uri="{FF2B5EF4-FFF2-40B4-BE49-F238E27FC236}">
                <a16:creationId xmlns:a16="http://schemas.microsoft.com/office/drawing/2014/main" id="{F57137C5-C93F-D6AC-75BB-C4EA876DE850}"/>
              </a:ext>
            </a:extLst>
          </p:cNvPr>
          <p:cNvSpPr>
            <a:spLocks noGrp="1"/>
          </p:cNvSpPr>
          <p:nvPr>
            <p:ph type="title"/>
          </p:nvPr>
        </p:nvSpPr>
        <p:spPr/>
        <p:txBody>
          <a:bodyPr/>
          <a:lstStyle/>
          <a:p>
            <a:r>
              <a:rPr lang="en-US" dirty="0"/>
              <a:t>Computer </a:t>
            </a:r>
            <a:r>
              <a:rPr lang="en-US" dirty="0" err="1"/>
              <a:t>netværk</a:t>
            </a:r>
            <a:r>
              <a:rPr lang="en-US" dirty="0"/>
              <a:t> </a:t>
            </a:r>
            <a:r>
              <a:rPr lang="en-US" dirty="0" err="1"/>
              <a:t>og</a:t>
            </a:r>
            <a:r>
              <a:rPr lang="en-US" dirty="0"/>
              <a:t> </a:t>
            </a:r>
            <a:r>
              <a:rPr lang="en-US" dirty="0" err="1"/>
              <a:t>Internettet</a:t>
            </a:r>
            <a:endParaRPr lang="en-DK" dirty="0"/>
          </a:p>
        </p:txBody>
      </p:sp>
    </p:spTree>
    <p:extLst>
      <p:ext uri="{BB962C8B-B14F-4D97-AF65-F5344CB8AC3E}">
        <p14:creationId xmlns:p14="http://schemas.microsoft.com/office/powerpoint/2010/main" val="186115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766763" y="657225"/>
            <a:ext cx="5433070" cy="1402687"/>
          </a:xfrm>
        </p:spPr>
        <p:txBody>
          <a:bodyPr>
            <a:normAutofit/>
          </a:bodyPr>
          <a:lstStyle/>
          <a:p>
            <a:r>
              <a:rPr lang="da-DK" dirty="0"/>
              <a:t>Lidt om internettet</a:t>
            </a:r>
          </a:p>
        </p:txBody>
      </p:sp>
      <p:sp>
        <p:nvSpPr>
          <p:cNvPr id="12" name="Text Placeholder 3">
            <a:extLst>
              <a:ext uri="{FF2B5EF4-FFF2-40B4-BE49-F238E27FC236}">
                <a16:creationId xmlns:a16="http://schemas.microsoft.com/office/drawing/2014/main" id="{E6BE5CCA-62FD-3CFC-2A06-3A4BDAAA5829}"/>
              </a:ext>
            </a:extLst>
          </p:cNvPr>
          <p:cNvSpPr>
            <a:spLocks noGrp="1"/>
          </p:cNvSpPr>
          <p:nvPr>
            <p:ph type="body" sz="quarter" idx="12"/>
          </p:nvPr>
        </p:nvSpPr>
        <p:spPr>
          <a:xfrm>
            <a:off x="766763" y="1679028"/>
            <a:ext cx="5433070" cy="4278125"/>
          </a:xfrm>
        </p:spPr>
        <p:txBody>
          <a:bodyPr>
            <a:normAutofit/>
          </a:bodyPr>
          <a:lstStyle/>
          <a:p>
            <a:r>
              <a:rPr lang="da-DK" dirty="0"/>
              <a:t>Verdens største computer netværk</a:t>
            </a:r>
          </a:p>
          <a:p>
            <a:pPr lvl="1"/>
            <a:r>
              <a:rPr lang="da-DK" dirty="0"/>
              <a:t>Sammensætningen af </a:t>
            </a:r>
            <a:r>
              <a:rPr lang="da-DK" b="1" i="1" dirty="0"/>
              <a:t>mange</a:t>
            </a:r>
            <a:r>
              <a:rPr lang="da-DK" dirty="0"/>
              <a:t> computer netværk</a:t>
            </a:r>
          </a:p>
          <a:p>
            <a:r>
              <a:rPr lang="da-DK" dirty="0"/>
              <a:t>ARPANET</a:t>
            </a:r>
          </a:p>
          <a:p>
            <a:r>
              <a:rPr lang="da-DK" dirty="0"/>
              <a:t>33 exabytes (10^18 bytes) data om </a:t>
            </a:r>
            <a:r>
              <a:rPr lang="da-DK" b="1" i="1" dirty="0"/>
              <a:t>dagen</a:t>
            </a:r>
          </a:p>
          <a:p>
            <a:pPr lvl="1"/>
            <a:r>
              <a:rPr lang="da-DK" dirty="0"/>
              <a:t>33.000.000.000 GB</a:t>
            </a:r>
          </a:p>
          <a:p>
            <a:pPr lvl="1"/>
            <a:r>
              <a:rPr lang="da-DK" dirty="0"/>
              <a:t>Photoshop: 6.600.000.000 (pirat) kopier</a:t>
            </a:r>
          </a:p>
          <a:p>
            <a:pPr lvl="1"/>
            <a:r>
              <a:rPr lang="da-DK" dirty="0"/>
              <a:t>Musik: 6,6 billioner sange</a:t>
            </a:r>
          </a:p>
          <a:p>
            <a:r>
              <a:rPr lang="da-DK" dirty="0"/>
              <a:t>Internet kabler går fra land til vand</a:t>
            </a:r>
          </a:p>
          <a:p>
            <a:pPr lvl="1"/>
            <a:endParaRPr lang="da-DK" dirty="0"/>
          </a:p>
          <a:p>
            <a:pPr lvl="1"/>
            <a:endParaRPr lang="da-DK" dirty="0"/>
          </a:p>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02DB1931-E5AD-3825-E7F7-E3828CE2447E}"/>
              </a:ext>
            </a:extLst>
          </p:cNvPr>
          <p:cNvSpPr>
            <a:spLocks noGrp="1"/>
          </p:cNvSpPr>
          <p:nvPr>
            <p:ph type="body" sz="quarter" idx="13"/>
          </p:nvPr>
        </p:nvSpPr>
        <p:spPr>
          <a:xfrm>
            <a:off x="3071813" y="6363837"/>
            <a:ext cx="1819117" cy="282204"/>
          </a:xfrm>
        </p:spPr>
        <p:txBody>
          <a:bodyPr/>
          <a:lstStyle/>
          <a:p>
            <a:endParaRPr lang="en-US"/>
          </a:p>
        </p:txBody>
      </p:sp>
      <p:pic>
        <p:nvPicPr>
          <p:cNvPr id="17" name="Picture 16" descr="A map of the united states&#10;&#10;Description automatically generated">
            <a:extLst>
              <a:ext uri="{FF2B5EF4-FFF2-40B4-BE49-F238E27FC236}">
                <a16:creationId xmlns:a16="http://schemas.microsoft.com/office/drawing/2014/main" id="{93DFB6CC-5CBF-B0CC-6D49-1C53E0EBB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611" y="1552903"/>
            <a:ext cx="6006900" cy="3394586"/>
          </a:xfrm>
          <a:prstGeom prst="rect">
            <a:avLst/>
          </a:prstGeom>
        </p:spPr>
      </p:pic>
      <p:pic>
        <p:nvPicPr>
          <p:cNvPr id="6" name="Picture 5">
            <a:extLst>
              <a:ext uri="{FF2B5EF4-FFF2-40B4-BE49-F238E27FC236}">
                <a16:creationId xmlns:a16="http://schemas.microsoft.com/office/drawing/2014/main" id="{CF03D4D9-23E2-DF35-ADD9-ACF8E0D44750}"/>
              </a:ext>
            </a:extLst>
          </p:cNvPr>
          <p:cNvPicPr>
            <a:picLocks noChangeAspect="1"/>
          </p:cNvPicPr>
          <p:nvPr/>
        </p:nvPicPr>
        <p:blipFill>
          <a:blip r:embed="rId3"/>
          <a:stretch>
            <a:fillRect/>
          </a:stretch>
        </p:blipFill>
        <p:spPr>
          <a:xfrm>
            <a:off x="5930161" y="505920"/>
            <a:ext cx="5495076" cy="1046983"/>
          </a:xfrm>
          <a:prstGeom prst="rect">
            <a:avLst/>
          </a:prstGeom>
        </p:spPr>
      </p:pic>
      <p:pic>
        <p:nvPicPr>
          <p:cNvPr id="13" name="Picture 12" descr="A map of the world with different colored lines&#10;&#10;Description automatically generated">
            <a:extLst>
              <a:ext uri="{FF2B5EF4-FFF2-40B4-BE49-F238E27FC236}">
                <a16:creationId xmlns:a16="http://schemas.microsoft.com/office/drawing/2014/main" id="{77AA28EC-47D4-55B8-8FE1-8366CC22D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611" y="1539110"/>
            <a:ext cx="5935864" cy="4418043"/>
          </a:xfrm>
          <a:prstGeom prst="rect">
            <a:avLst/>
          </a:prstGeom>
        </p:spPr>
      </p:pic>
    </p:spTree>
    <p:extLst>
      <p:ext uri="{BB962C8B-B14F-4D97-AF65-F5344CB8AC3E}">
        <p14:creationId xmlns:p14="http://schemas.microsoft.com/office/powerpoint/2010/main" val="39733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F54B-CB09-7638-1EB4-588B5E924FE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7B7DDE7B-D198-2A5E-8801-75C90CE4C377}"/>
              </a:ext>
            </a:extLst>
          </p:cNvPr>
          <p:cNvSpPr>
            <a:spLocks noGrp="1"/>
          </p:cNvSpPr>
          <p:nvPr>
            <p:ph type="title"/>
          </p:nvPr>
        </p:nvSpPr>
        <p:spPr>
          <a:xfrm>
            <a:off x="766763" y="657226"/>
            <a:ext cx="4788003" cy="539186"/>
          </a:xfrm>
        </p:spPr>
        <p:txBody>
          <a:bodyPr>
            <a:normAutofit fontScale="90000"/>
          </a:bodyPr>
          <a:lstStyle/>
          <a:p>
            <a:r>
              <a:rPr lang="da-DK" dirty="0"/>
              <a:t>Computer netværk</a:t>
            </a:r>
          </a:p>
        </p:txBody>
      </p:sp>
      <p:sp>
        <p:nvSpPr>
          <p:cNvPr id="12" name="Text Placeholder 3">
            <a:extLst>
              <a:ext uri="{FF2B5EF4-FFF2-40B4-BE49-F238E27FC236}">
                <a16:creationId xmlns:a16="http://schemas.microsoft.com/office/drawing/2014/main" id="{0875FFE3-BA4A-296D-57B9-3529D1B77E48}"/>
              </a:ext>
            </a:extLst>
          </p:cNvPr>
          <p:cNvSpPr>
            <a:spLocks noGrp="1"/>
          </p:cNvSpPr>
          <p:nvPr>
            <p:ph type="body" sz="quarter" idx="12"/>
          </p:nvPr>
        </p:nvSpPr>
        <p:spPr>
          <a:xfrm>
            <a:off x="766763" y="1679028"/>
            <a:ext cx="5433070" cy="4278125"/>
          </a:xfrm>
        </p:spPr>
        <p:txBody>
          <a:bodyPr>
            <a:normAutofit/>
          </a:bodyPr>
          <a:lstStyle/>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C1CDC99C-1C9C-7E3E-A2B4-9E128F487507}"/>
              </a:ext>
            </a:extLst>
          </p:cNvPr>
          <p:cNvSpPr>
            <a:spLocks noGrp="1"/>
          </p:cNvSpPr>
          <p:nvPr>
            <p:ph type="body" sz="quarter" idx="13"/>
          </p:nvPr>
        </p:nvSpPr>
        <p:spPr>
          <a:xfrm>
            <a:off x="3071813" y="6363837"/>
            <a:ext cx="1819117" cy="282204"/>
          </a:xfrm>
        </p:spPr>
        <p:txBody>
          <a:bodyPr/>
          <a:lstStyle/>
          <a:p>
            <a:endParaRPr lang="en-US"/>
          </a:p>
        </p:txBody>
      </p:sp>
      <p:sp>
        <p:nvSpPr>
          <p:cNvPr id="5" name="Text Placeholder 3">
            <a:extLst>
              <a:ext uri="{FF2B5EF4-FFF2-40B4-BE49-F238E27FC236}">
                <a16:creationId xmlns:a16="http://schemas.microsoft.com/office/drawing/2014/main" id="{0A6890AA-F878-D549-02A1-51A08A4C8BBA}"/>
              </a:ext>
            </a:extLst>
          </p:cNvPr>
          <p:cNvSpPr txBox="1">
            <a:spLocks/>
          </p:cNvSpPr>
          <p:nvPr/>
        </p:nvSpPr>
        <p:spPr>
          <a:xfrm>
            <a:off x="919163" y="1831428"/>
            <a:ext cx="5433070" cy="4278125"/>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dirty="0"/>
              <a:t>Forbinder enheder, typisk computere</a:t>
            </a:r>
          </a:p>
          <a:p>
            <a:pPr lvl="1"/>
            <a:r>
              <a:rPr lang="da-DK" dirty="0"/>
              <a:t>Local Area Network (LAN)</a:t>
            </a:r>
          </a:p>
          <a:p>
            <a:pPr lvl="1"/>
            <a:r>
              <a:rPr lang="da-DK" dirty="0"/>
              <a:t>Kun enheder i netværket kan tilgå andre enheder</a:t>
            </a:r>
          </a:p>
          <a:p>
            <a:pPr lvl="1"/>
            <a:r>
              <a:rPr lang="da-DK" dirty="0"/>
              <a:t>En </a:t>
            </a:r>
            <a:r>
              <a:rPr lang="da-DK" b="1" i="1" dirty="0"/>
              <a:t>switch </a:t>
            </a:r>
            <a:r>
              <a:rPr lang="da-DK" dirty="0"/>
              <a:t>forbinder enhederne i netværket</a:t>
            </a:r>
          </a:p>
          <a:p>
            <a:r>
              <a:rPr lang="da-DK" dirty="0"/>
              <a:t>Enheder har en addresse</a:t>
            </a:r>
          </a:p>
          <a:p>
            <a:pPr lvl="1"/>
            <a:r>
              <a:rPr lang="da-DK" dirty="0"/>
              <a:t>MAC-addresse</a:t>
            </a:r>
          </a:p>
          <a:p>
            <a:pPr lvl="1"/>
            <a:r>
              <a:rPr lang="da-DK" dirty="0"/>
              <a:t>IP-addresse</a:t>
            </a:r>
          </a:p>
          <a:p>
            <a:endParaRPr lang="da-DK" dirty="0"/>
          </a:p>
          <a:p>
            <a:pPr lvl="1"/>
            <a:endParaRPr lang="da-DK" dirty="0"/>
          </a:p>
          <a:p>
            <a:pPr lvl="1"/>
            <a:endParaRPr lang="da-DK" dirty="0"/>
          </a:p>
          <a:p>
            <a:pPr lvl="1"/>
            <a:endParaRPr lang="da-DK" dirty="0"/>
          </a:p>
          <a:p>
            <a:pPr lvl="1"/>
            <a:endParaRPr lang="da-DK" dirty="0"/>
          </a:p>
          <a:p>
            <a:endParaRPr lang="da-DK" dirty="0"/>
          </a:p>
          <a:p>
            <a:endParaRPr lang="da-DK" dirty="0"/>
          </a:p>
        </p:txBody>
      </p:sp>
      <p:pic>
        <p:nvPicPr>
          <p:cNvPr id="1026" name="Picture 2" descr="IP addresses, Subnet Masks and IP networks - Homenet Howto">
            <a:extLst>
              <a:ext uri="{FF2B5EF4-FFF2-40B4-BE49-F238E27FC236}">
                <a16:creationId xmlns:a16="http://schemas.microsoft.com/office/drawing/2014/main" id="{D63D704A-8F02-606F-0E4E-B5ED6C879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177" y="2705165"/>
            <a:ext cx="4811765" cy="1747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mputer screen shot of a computer network&#10;&#10;Description automatically generated">
            <a:extLst>
              <a:ext uri="{FF2B5EF4-FFF2-40B4-BE49-F238E27FC236}">
                <a16:creationId xmlns:a16="http://schemas.microsoft.com/office/drawing/2014/main" id="{F705221C-6D23-122E-0CE8-92014416483D}"/>
              </a:ext>
            </a:extLst>
          </p:cNvPr>
          <p:cNvPicPr>
            <a:picLocks noChangeAspect="1"/>
          </p:cNvPicPr>
          <p:nvPr/>
        </p:nvPicPr>
        <p:blipFill>
          <a:blip r:embed="rId5">
            <a:extLst>
              <a:ext uri="{28A0092B-C50C-407E-A947-70E740481C1C}">
                <a14:useLocalDpi xmlns:a14="http://schemas.microsoft.com/office/drawing/2010/main" val="0"/>
              </a:ext>
            </a:extLst>
          </a:blip>
          <a:srcRect l="25429" t="32865" r="31341" b="11923"/>
          <a:stretch/>
        </p:blipFill>
        <p:spPr>
          <a:xfrm>
            <a:off x="6504633" y="1679027"/>
            <a:ext cx="5058309" cy="3947949"/>
          </a:xfrm>
          <a:prstGeom prst="rect">
            <a:avLst/>
          </a:prstGeom>
        </p:spPr>
      </p:pic>
    </p:spTree>
    <p:extLst>
      <p:ext uri="{BB962C8B-B14F-4D97-AF65-F5344CB8AC3E}">
        <p14:creationId xmlns:p14="http://schemas.microsoft.com/office/powerpoint/2010/main" val="5507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C228A-D6DD-CD9D-D7A4-85E8E7CA3E38}"/>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F7218556-52BB-B036-9DFD-EF214CA64859}"/>
              </a:ext>
            </a:extLst>
          </p:cNvPr>
          <p:cNvSpPr>
            <a:spLocks noGrp="1"/>
          </p:cNvSpPr>
          <p:nvPr>
            <p:ph type="title"/>
          </p:nvPr>
        </p:nvSpPr>
        <p:spPr>
          <a:xfrm>
            <a:off x="766763" y="657226"/>
            <a:ext cx="7924310" cy="539186"/>
          </a:xfrm>
        </p:spPr>
        <p:txBody>
          <a:bodyPr>
            <a:normAutofit fontScale="90000"/>
          </a:bodyPr>
          <a:lstStyle/>
          <a:p>
            <a:br>
              <a:rPr lang="da-DK" dirty="0"/>
            </a:br>
            <a:r>
              <a:rPr lang="da-DK" dirty="0"/>
              <a:t>IP-addresser</a:t>
            </a:r>
          </a:p>
        </p:txBody>
      </p:sp>
      <p:sp>
        <p:nvSpPr>
          <p:cNvPr id="12" name="Text Placeholder 3">
            <a:extLst>
              <a:ext uri="{FF2B5EF4-FFF2-40B4-BE49-F238E27FC236}">
                <a16:creationId xmlns:a16="http://schemas.microsoft.com/office/drawing/2014/main" id="{DE0F15ED-1401-EC80-5B7D-8B2CDCF3D57A}"/>
              </a:ext>
            </a:extLst>
          </p:cNvPr>
          <p:cNvSpPr>
            <a:spLocks noGrp="1"/>
          </p:cNvSpPr>
          <p:nvPr>
            <p:ph type="body" sz="quarter" idx="12"/>
          </p:nvPr>
        </p:nvSpPr>
        <p:spPr>
          <a:xfrm>
            <a:off x="766763" y="1679028"/>
            <a:ext cx="5433070" cy="4278125"/>
          </a:xfrm>
        </p:spPr>
        <p:txBody>
          <a:bodyPr>
            <a:normAutofit/>
          </a:bodyPr>
          <a:lstStyle/>
          <a:p>
            <a:pPr lvl="1"/>
            <a:endParaRPr lang="da-DK" dirty="0"/>
          </a:p>
          <a:p>
            <a:endParaRPr lang="da-DK" dirty="0"/>
          </a:p>
          <a:p>
            <a:endParaRPr lang="da-DK" dirty="0"/>
          </a:p>
        </p:txBody>
      </p:sp>
      <p:sp>
        <p:nvSpPr>
          <p:cNvPr id="20" name="Text Placeholder 4">
            <a:extLst>
              <a:ext uri="{FF2B5EF4-FFF2-40B4-BE49-F238E27FC236}">
                <a16:creationId xmlns:a16="http://schemas.microsoft.com/office/drawing/2014/main" id="{8AD1C088-69C6-C1DD-2115-76551CAF7259}"/>
              </a:ext>
            </a:extLst>
          </p:cNvPr>
          <p:cNvSpPr>
            <a:spLocks noGrp="1"/>
          </p:cNvSpPr>
          <p:nvPr>
            <p:ph type="body" sz="quarter" idx="13"/>
          </p:nvPr>
        </p:nvSpPr>
        <p:spPr>
          <a:xfrm>
            <a:off x="3071813" y="6363837"/>
            <a:ext cx="1819117" cy="282204"/>
          </a:xfrm>
        </p:spPr>
        <p:txBody>
          <a:bodyPr/>
          <a:lstStyle/>
          <a:p>
            <a:endParaRPr lang="en-US"/>
          </a:p>
        </p:txBody>
      </p:sp>
      <mc:AlternateContent xmlns:mc="http://schemas.openxmlformats.org/markup-compatibility/2006">
        <mc:Choice xmlns:a14="http://schemas.microsoft.com/office/drawing/2010/main" Requires="a14">
          <p:sp>
            <p:nvSpPr>
              <p:cNvPr id="5" name="Text Placeholder 3">
                <a:extLst>
                  <a:ext uri="{FF2B5EF4-FFF2-40B4-BE49-F238E27FC236}">
                    <a16:creationId xmlns:a16="http://schemas.microsoft.com/office/drawing/2014/main" id="{9F1738D8-4C93-DC23-687E-63263567B330}"/>
                  </a:ext>
                </a:extLst>
              </p:cNvPr>
              <p:cNvSpPr txBox="1">
                <a:spLocks/>
              </p:cNvSpPr>
              <p:nvPr/>
            </p:nvSpPr>
            <p:spPr>
              <a:xfrm>
                <a:off x="919163" y="1831428"/>
                <a:ext cx="5433070" cy="4278125"/>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da-DK" dirty="0"/>
                  <a:t>Internet Protocol (IP)</a:t>
                </a:r>
              </a:p>
              <a:p>
                <a:pPr lvl="1"/>
                <a:r>
                  <a:rPr lang="da-DK" dirty="0"/>
                  <a:t>I dag anvendes IPv4</a:t>
                </a:r>
              </a:p>
              <a:p>
                <a:pPr lvl="2"/>
                <a:r>
                  <a:rPr lang="da-DK" dirty="0"/>
                  <a:t>Ca. 4. mia (</a:t>
                </a:r>
                <a14:m>
                  <m:oMath xmlns:m="http://schemas.openxmlformats.org/officeDocument/2006/math">
                    <m:sSup>
                      <m:sSupPr>
                        <m:ctrlPr>
                          <a:rPr lang="en-DK" i="1" kern="10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da-DK" i="1" kern="100">
                            <a:effectLst/>
                            <a:latin typeface="Cambria Math" panose="02040503050406030204" pitchFamily="18" charset="0"/>
                            <a:ea typeface="Aptos" panose="020B0004020202020204" pitchFamily="34" charset="0"/>
                            <a:cs typeface="Times New Roman" panose="02020603050405020304" pitchFamily="18" charset="0"/>
                          </a:rPr>
                          <m:t>2</m:t>
                        </m:r>
                      </m:e>
                      <m:sup>
                        <m:r>
                          <a:rPr lang="da-DK" i="1" kern="100">
                            <a:effectLst/>
                            <a:latin typeface="Cambria Math" panose="02040503050406030204" pitchFamily="18" charset="0"/>
                            <a:ea typeface="Aptos" panose="020B0004020202020204" pitchFamily="34" charset="0"/>
                            <a:cs typeface="Times New Roman" panose="02020603050405020304" pitchFamily="18" charset="0"/>
                          </a:rPr>
                          <m:t>32</m:t>
                        </m:r>
                      </m:sup>
                    </m:sSup>
                  </m:oMath>
                </a14:m>
                <a:r>
                  <a:rPr lang="en-US" kern="100" dirty="0">
                    <a:latin typeface="Aptos" panose="020B0004020202020204" pitchFamily="34" charset="0"/>
                    <a:cs typeface="Times New Roman" panose="02020603050405020304" pitchFamily="18" charset="0"/>
                  </a:rPr>
                  <a:t>) </a:t>
                </a:r>
                <a:r>
                  <a:rPr lang="da-DK" dirty="0"/>
                  <a:t>mulige enheder </a:t>
                </a:r>
              </a:p>
              <a:p>
                <a:pPr lvl="2"/>
                <a:r>
                  <a:rPr lang="da-DK" dirty="0"/>
                  <a:t>Vi løber tør for IP-addresser!</a:t>
                </a:r>
              </a:p>
              <a:p>
                <a:pPr lvl="2"/>
                <a:r>
                  <a:rPr lang="da-DK" dirty="0"/>
                  <a:t>~ 18 mia. IoT enheder på internettet</a:t>
                </a:r>
              </a:p>
              <a:p>
                <a:pPr lvl="2"/>
                <a:r>
                  <a:rPr lang="da-DK" dirty="0"/>
                  <a:t>Vi bliver nød til at genbruge IP-addresser</a:t>
                </a:r>
              </a:p>
              <a:p>
                <a:pPr lvl="1"/>
                <a:r>
                  <a:rPr lang="da-DK" dirty="0"/>
                  <a:t>Løsningen er IPv6</a:t>
                </a:r>
              </a:p>
              <a:p>
                <a:pPr lvl="2"/>
                <a:r>
                  <a:rPr lang="da-DK" dirty="0"/>
                  <a:t>ca. 340 undecillioner (</a:t>
                </a:r>
                <a14:m>
                  <m:oMath xmlns:m="http://schemas.openxmlformats.org/officeDocument/2006/math">
                    <m:sSup>
                      <m:sSupPr>
                        <m:ctrlPr>
                          <a:rPr lang="en-DK" i="1" kern="100" smtClean="0">
                            <a:effectLst/>
                            <a:latin typeface="Cambria Math" panose="02040503050406030204" pitchFamily="18" charset="0"/>
                            <a:ea typeface="Aptos" panose="020B0004020202020204" pitchFamily="34" charset="0"/>
                            <a:cs typeface="Times New Roman" panose="02020603050405020304" pitchFamily="18" charset="0"/>
                          </a:rPr>
                        </m:ctrlPr>
                      </m:sSupPr>
                      <m:e>
                        <m:r>
                          <a:rPr lang="da-DK" i="1" kern="100">
                            <a:effectLst/>
                            <a:latin typeface="Cambria Math" panose="02040503050406030204" pitchFamily="18" charset="0"/>
                            <a:ea typeface="Aptos" panose="020B0004020202020204" pitchFamily="34" charset="0"/>
                            <a:cs typeface="Times New Roman" panose="02020603050405020304" pitchFamily="18" charset="0"/>
                          </a:rPr>
                          <m:t>2</m:t>
                        </m:r>
                      </m:e>
                      <m:sup>
                        <m:r>
                          <a:rPr lang="da-DK" i="1" kern="100">
                            <a:effectLst/>
                            <a:latin typeface="Cambria Math" panose="02040503050406030204" pitchFamily="18" charset="0"/>
                            <a:ea typeface="Aptos" panose="020B0004020202020204" pitchFamily="34" charset="0"/>
                            <a:cs typeface="Times New Roman" panose="02020603050405020304" pitchFamily="18" charset="0"/>
                          </a:rPr>
                          <m:t>128</m:t>
                        </m:r>
                      </m:sup>
                    </m:sSup>
                    <m:r>
                      <a:rPr lang="en-US" b="0" i="0" kern="100" smtClean="0">
                        <a:effectLst/>
                        <a:latin typeface="Cambria Math" panose="02040503050406030204" pitchFamily="18" charset="0"/>
                        <a:ea typeface="Aptos" panose="020B0004020202020204" pitchFamily="34" charset="0"/>
                        <a:cs typeface="Times New Roman" panose="02020603050405020304" pitchFamily="18" charset="0"/>
                      </a:rPr>
                      <m:t>)</m:t>
                    </m:r>
                  </m:oMath>
                </a14:m>
                <a:r>
                  <a:rPr lang="da-DK" dirty="0"/>
                  <a:t> mulige enhed</a:t>
                </a:r>
              </a:p>
              <a:p>
                <a:pPr marL="0" indent="0">
                  <a:buNone/>
                </a:pPr>
                <a:endParaRPr lang="da-DK" dirty="0"/>
              </a:p>
              <a:p>
                <a:pPr lvl="1"/>
                <a:endParaRPr lang="da-DK" dirty="0"/>
              </a:p>
              <a:p>
                <a:pPr lvl="1"/>
                <a:endParaRPr lang="da-DK" dirty="0"/>
              </a:p>
              <a:p>
                <a:pPr lvl="1"/>
                <a:endParaRPr lang="da-DK" dirty="0"/>
              </a:p>
              <a:p>
                <a:pPr lvl="1"/>
                <a:endParaRPr lang="da-DK" dirty="0"/>
              </a:p>
              <a:p>
                <a:endParaRPr lang="da-DK" dirty="0"/>
              </a:p>
              <a:p>
                <a:endParaRPr lang="da-DK" dirty="0"/>
              </a:p>
            </p:txBody>
          </p:sp>
        </mc:Choice>
        <mc:Fallback>
          <p:sp>
            <p:nvSpPr>
              <p:cNvPr id="5" name="Text Placeholder 3">
                <a:extLst>
                  <a:ext uri="{FF2B5EF4-FFF2-40B4-BE49-F238E27FC236}">
                    <a16:creationId xmlns:a16="http://schemas.microsoft.com/office/drawing/2014/main" id="{9F1738D8-4C93-DC23-687E-63263567B330}"/>
                  </a:ext>
                </a:extLst>
              </p:cNvPr>
              <p:cNvSpPr txBox="1">
                <a:spLocks noRot="1" noChangeAspect="1" noMove="1" noResize="1" noEditPoints="1" noAdjustHandles="1" noChangeArrowheads="1" noChangeShapeType="1" noTextEdit="1"/>
              </p:cNvSpPr>
              <p:nvPr/>
            </p:nvSpPr>
            <p:spPr>
              <a:xfrm>
                <a:off x="919163" y="1831428"/>
                <a:ext cx="5433070" cy="4278125"/>
              </a:xfrm>
              <a:prstGeom prst="rect">
                <a:avLst/>
              </a:prstGeom>
              <a:blipFill>
                <a:blip r:embed="rId4"/>
                <a:stretch>
                  <a:fillRect l="-112" t="-427"/>
                </a:stretch>
              </a:blipFill>
            </p:spPr>
            <p:txBody>
              <a:bodyPr/>
              <a:lstStyle/>
              <a:p>
                <a:r>
                  <a:rPr lang="en-DK">
                    <a:noFill/>
                  </a:rPr>
                  <a:t> </a:t>
                </a:r>
              </a:p>
            </p:txBody>
          </p:sp>
        </mc:Fallback>
      </mc:AlternateContent>
      <p:pic>
        <p:nvPicPr>
          <p:cNvPr id="4" name="Picture 3" descr="A screenshot of a computer&#10;&#10;Description automatically generated">
            <a:extLst>
              <a:ext uri="{FF2B5EF4-FFF2-40B4-BE49-F238E27FC236}">
                <a16:creationId xmlns:a16="http://schemas.microsoft.com/office/drawing/2014/main" id="{99822624-5DF7-13F7-B54B-B1A54EA73674}"/>
              </a:ext>
            </a:extLst>
          </p:cNvPr>
          <p:cNvPicPr>
            <a:picLocks noChangeAspect="1"/>
          </p:cNvPicPr>
          <p:nvPr/>
        </p:nvPicPr>
        <p:blipFill>
          <a:blip r:embed="rId5">
            <a:extLst>
              <a:ext uri="{28A0092B-C50C-407E-A947-70E740481C1C}">
                <a14:useLocalDpi xmlns:a14="http://schemas.microsoft.com/office/drawing/2010/main" val="0"/>
              </a:ext>
            </a:extLst>
          </a:blip>
          <a:srcRect t="19325" b="20397"/>
          <a:stretch/>
        </p:blipFill>
        <p:spPr>
          <a:xfrm>
            <a:off x="5753563" y="1597227"/>
            <a:ext cx="5875019" cy="2213361"/>
          </a:xfrm>
          <a:prstGeom prst="rect">
            <a:avLst/>
          </a:prstGeom>
        </p:spPr>
      </p:pic>
      <p:pic>
        <p:nvPicPr>
          <p:cNvPr id="7" name="Picture 6" descr="A white rectangular box with black text&#10;&#10;Description automatically generated">
            <a:extLst>
              <a:ext uri="{FF2B5EF4-FFF2-40B4-BE49-F238E27FC236}">
                <a16:creationId xmlns:a16="http://schemas.microsoft.com/office/drawing/2014/main" id="{22177C46-02C6-DD52-5D16-139A7302D3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0161" y="4211403"/>
            <a:ext cx="3861824" cy="1487427"/>
          </a:xfrm>
          <a:prstGeom prst="rect">
            <a:avLst/>
          </a:prstGeom>
        </p:spPr>
      </p:pic>
    </p:spTree>
    <p:extLst>
      <p:ext uri="{BB962C8B-B14F-4D97-AF65-F5344CB8AC3E}">
        <p14:creationId xmlns:p14="http://schemas.microsoft.com/office/powerpoint/2010/main" val="46227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ADAA-4547-FF8B-3DAF-319325243AC6}"/>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875DC895-29E5-AF60-DF77-068CA3B32426}"/>
              </a:ext>
            </a:extLst>
          </p:cNvPr>
          <p:cNvSpPr>
            <a:spLocks noGrp="1"/>
          </p:cNvSpPr>
          <p:nvPr>
            <p:ph type="title"/>
          </p:nvPr>
        </p:nvSpPr>
        <p:spPr>
          <a:xfrm>
            <a:off x="766763" y="657226"/>
            <a:ext cx="7924310" cy="539186"/>
          </a:xfrm>
        </p:spPr>
        <p:txBody>
          <a:bodyPr>
            <a:normAutofit fontScale="90000"/>
          </a:bodyPr>
          <a:lstStyle/>
          <a:p>
            <a:r>
              <a:rPr lang="da-DK" dirty="0"/>
              <a:t>Netværk socket</a:t>
            </a:r>
          </a:p>
        </p:txBody>
      </p:sp>
      <p:sp>
        <p:nvSpPr>
          <p:cNvPr id="12" name="Text Placeholder 3">
            <a:extLst>
              <a:ext uri="{FF2B5EF4-FFF2-40B4-BE49-F238E27FC236}">
                <a16:creationId xmlns:a16="http://schemas.microsoft.com/office/drawing/2014/main" id="{00833B22-EA61-AF70-8E64-9A821F6238DC}"/>
              </a:ext>
            </a:extLst>
          </p:cNvPr>
          <p:cNvSpPr>
            <a:spLocks noGrp="1"/>
          </p:cNvSpPr>
          <p:nvPr>
            <p:ph type="body" sz="quarter" idx="12"/>
          </p:nvPr>
        </p:nvSpPr>
        <p:spPr>
          <a:xfrm>
            <a:off x="766763" y="1679028"/>
            <a:ext cx="5433070" cy="4278125"/>
          </a:xfrm>
        </p:spPr>
        <p:txBody>
          <a:bodyPr>
            <a:normAutofit/>
          </a:bodyPr>
          <a:lstStyle/>
          <a:p>
            <a:r>
              <a:rPr lang="da-DK" dirty="0"/>
              <a:t>Kommunikation mellem computere skal heldes kørende</a:t>
            </a:r>
          </a:p>
          <a:p>
            <a:pPr lvl="1"/>
            <a:r>
              <a:rPr lang="da-DK" dirty="0"/>
              <a:t>Hvornår starter enhederne med at snakke</a:t>
            </a:r>
          </a:p>
          <a:p>
            <a:pPr lvl="1"/>
            <a:r>
              <a:rPr lang="da-DK" dirty="0"/>
              <a:t>Hvornår stopper de?</a:t>
            </a:r>
          </a:p>
          <a:p>
            <a:r>
              <a:rPr lang="da-DK" dirty="0"/>
              <a:t>To typiske måder at gøre det på</a:t>
            </a:r>
          </a:p>
          <a:p>
            <a:pPr lvl="1"/>
            <a:r>
              <a:rPr lang="da-DK" dirty="0"/>
              <a:t>UDP</a:t>
            </a:r>
          </a:p>
          <a:p>
            <a:pPr lvl="2"/>
            <a:r>
              <a:rPr lang="da-DK" dirty="0"/>
              <a:t>Nogle gange kaldt </a:t>
            </a:r>
            <a:r>
              <a:rPr lang="da-DK" b="1" i="1" dirty="0"/>
              <a:t>send and pray</a:t>
            </a:r>
            <a:endParaRPr lang="da-DK" dirty="0"/>
          </a:p>
          <a:p>
            <a:pPr lvl="2"/>
            <a:r>
              <a:rPr lang="da-DK" b="1" dirty="0"/>
              <a:t>Ingen</a:t>
            </a:r>
            <a:r>
              <a:rPr lang="da-DK" dirty="0"/>
              <a:t> tjek om pakken blev modtaget!</a:t>
            </a:r>
          </a:p>
          <a:p>
            <a:pPr lvl="2"/>
            <a:r>
              <a:rPr lang="da-DK" dirty="0"/>
              <a:t>Kommunikation stopper efter en pakke er sendt</a:t>
            </a:r>
          </a:p>
          <a:p>
            <a:pPr lvl="1"/>
            <a:r>
              <a:rPr lang="da-DK" dirty="0"/>
              <a:t>TCP</a:t>
            </a:r>
          </a:p>
          <a:p>
            <a:pPr lvl="2"/>
            <a:r>
              <a:rPr lang="da-DK" dirty="0"/>
              <a:t>Kræver en synkroniseringsprocess kaldt </a:t>
            </a:r>
            <a:r>
              <a:rPr lang="da-DK" b="1" i="1" dirty="0"/>
              <a:t>three-way handshake</a:t>
            </a:r>
          </a:p>
          <a:p>
            <a:pPr lvl="2"/>
            <a:r>
              <a:rPr lang="da-DK" dirty="0"/>
              <a:t>Garanti på at beskeder bliver modtaget!</a:t>
            </a:r>
          </a:p>
          <a:p>
            <a:pPr lvl="2"/>
            <a:r>
              <a:rPr lang="da-DK" dirty="0"/>
              <a:t>Kommunikation stopper, når en termination besked sendes</a:t>
            </a:r>
          </a:p>
        </p:txBody>
      </p:sp>
      <p:sp>
        <p:nvSpPr>
          <p:cNvPr id="20" name="Text Placeholder 4">
            <a:extLst>
              <a:ext uri="{FF2B5EF4-FFF2-40B4-BE49-F238E27FC236}">
                <a16:creationId xmlns:a16="http://schemas.microsoft.com/office/drawing/2014/main" id="{E1AB8EB5-51C7-991A-9DB0-6131647D772E}"/>
              </a:ext>
            </a:extLst>
          </p:cNvPr>
          <p:cNvSpPr>
            <a:spLocks noGrp="1"/>
          </p:cNvSpPr>
          <p:nvPr>
            <p:ph type="body" sz="quarter" idx="13"/>
          </p:nvPr>
        </p:nvSpPr>
        <p:spPr>
          <a:xfrm>
            <a:off x="3071813" y="6363837"/>
            <a:ext cx="1819117" cy="282204"/>
          </a:xfrm>
        </p:spPr>
        <p:txBody>
          <a:bodyPr/>
          <a:lstStyle/>
          <a:p>
            <a:endParaRPr lang="en-US"/>
          </a:p>
        </p:txBody>
      </p:sp>
      <p:sp>
        <p:nvSpPr>
          <p:cNvPr id="5" name="Text Placeholder 3">
            <a:extLst>
              <a:ext uri="{FF2B5EF4-FFF2-40B4-BE49-F238E27FC236}">
                <a16:creationId xmlns:a16="http://schemas.microsoft.com/office/drawing/2014/main" id="{B6456BB5-654A-A8CA-7B2E-93AA3E499B14}"/>
              </a:ext>
            </a:extLst>
          </p:cNvPr>
          <p:cNvSpPr txBox="1">
            <a:spLocks/>
          </p:cNvSpPr>
          <p:nvPr/>
        </p:nvSpPr>
        <p:spPr>
          <a:xfrm>
            <a:off x="919163" y="1831428"/>
            <a:ext cx="5433070" cy="4278125"/>
          </a:xfrm>
          <a:prstGeom prst="rect">
            <a:avLst/>
          </a:prstGeom>
        </p:spPr>
        <p:txBody>
          <a:bodyPr vert="horz" lIns="0" tIns="45720" rIns="0" bIns="45720" rtlCol="0">
            <a:normAutofit/>
          </a:bodyPr>
          <a:lstStyle>
            <a:lvl1pPr marL="285750" indent="-285750" algn="l" defTabSz="914318" rtl="0" eaLnBrk="1" latinLnBrk="0" hangingPunct="1">
              <a:lnSpc>
                <a:spcPct val="100000"/>
              </a:lnSpc>
              <a:spcBef>
                <a:spcPts val="600"/>
              </a:spcBef>
              <a:buFontTx/>
              <a:buBlip>
                <a:blip r:embed="rId2"/>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lvl="1"/>
            <a:endParaRPr lang="da-DK" dirty="0"/>
          </a:p>
          <a:p>
            <a:pPr marL="0" indent="0">
              <a:buNone/>
            </a:pPr>
            <a:endParaRPr lang="da-DK" dirty="0"/>
          </a:p>
          <a:p>
            <a:pPr lvl="1"/>
            <a:endParaRPr lang="da-DK" dirty="0"/>
          </a:p>
          <a:p>
            <a:pPr lvl="1"/>
            <a:endParaRPr lang="da-DK" dirty="0"/>
          </a:p>
          <a:p>
            <a:pPr marL="338138" lvl="1" indent="0">
              <a:buNone/>
            </a:pPr>
            <a:endParaRPr lang="da-DK" dirty="0"/>
          </a:p>
          <a:p>
            <a:endParaRPr lang="da-DK" dirty="0"/>
          </a:p>
          <a:p>
            <a:pPr marL="0" indent="0">
              <a:buNone/>
            </a:pPr>
            <a:endParaRPr lang="da-DK" dirty="0"/>
          </a:p>
        </p:txBody>
      </p:sp>
      <p:pic>
        <p:nvPicPr>
          <p:cNvPr id="11" name="Picture 10" descr="A screenshot of a computer&#10;&#10;Description automatically generated">
            <a:extLst>
              <a:ext uri="{FF2B5EF4-FFF2-40B4-BE49-F238E27FC236}">
                <a16:creationId xmlns:a16="http://schemas.microsoft.com/office/drawing/2014/main" id="{9824B395-884A-B1D3-09F1-052ED2715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054" y="2646248"/>
            <a:ext cx="5296968" cy="2648484"/>
          </a:xfrm>
          <a:prstGeom prst="rect">
            <a:avLst/>
          </a:prstGeom>
        </p:spPr>
      </p:pic>
      <p:pic>
        <p:nvPicPr>
          <p:cNvPr id="14" name="Picture 13" descr="A diagram of a server&#10;&#10;Description automatically generated">
            <a:extLst>
              <a:ext uri="{FF2B5EF4-FFF2-40B4-BE49-F238E27FC236}">
                <a16:creationId xmlns:a16="http://schemas.microsoft.com/office/drawing/2014/main" id="{55B0B65D-D407-5A6B-9BC3-0ED2B3864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164" y="1588001"/>
            <a:ext cx="5946904" cy="4460178"/>
          </a:xfrm>
          <a:prstGeom prst="rect">
            <a:avLst/>
          </a:prstGeom>
        </p:spPr>
      </p:pic>
      <p:pic>
        <p:nvPicPr>
          <p:cNvPr id="16" name="Picture 15" descr="A diagram of a computer server&#10;&#10;Description automatically generated">
            <a:extLst>
              <a:ext uri="{FF2B5EF4-FFF2-40B4-BE49-F238E27FC236}">
                <a16:creationId xmlns:a16="http://schemas.microsoft.com/office/drawing/2014/main" id="{87135D1C-F55A-42AB-53DE-FEC81A4D9C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5579" y="291152"/>
            <a:ext cx="5784219" cy="5784219"/>
          </a:xfrm>
          <a:prstGeom prst="rect">
            <a:avLst/>
          </a:prstGeom>
        </p:spPr>
      </p:pic>
    </p:spTree>
    <p:extLst>
      <p:ext uri="{BB962C8B-B14F-4D97-AF65-F5344CB8AC3E}">
        <p14:creationId xmlns:p14="http://schemas.microsoft.com/office/powerpoint/2010/main" val="9728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5CAF8D"/>
      </a:accent1>
      <a:accent2>
        <a:srgbClr val="B19335"/>
      </a:accent2>
      <a:accent3>
        <a:srgbClr val="E78293"/>
      </a:accent3>
      <a:accent4>
        <a:srgbClr val="DF8E2E"/>
      </a:accent4>
      <a:accent5>
        <a:srgbClr val="31A9C1"/>
      </a:accent5>
      <a:accent6>
        <a:srgbClr val="CC8B66"/>
      </a:accent6>
      <a:hlink>
        <a:srgbClr val="9B95D9"/>
      </a:hlink>
      <a:folHlink>
        <a:srgbClr val="DEDCF2"/>
      </a:folHlink>
    </a:clrScheme>
    <a:fontScheme name="AAU Arial">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0" rIns="0" bIns="0" rtlCol="0" anchor="t" anchorCtr="0">
        <a:noAutofit/>
      </a:bodyPr>
      <a:lstStyle>
        <a:defPPr>
          <a:defRPr dirty="0" smtClean="0"/>
        </a:defPPr>
      </a:lstStyle>
    </a:txDef>
  </a:objectDefaults>
  <a:extraClrSchemeLst/>
  <a:extLst>
    <a:ext uri="{05A4C25C-085E-4340-85A3-A5531E510DB2}">
      <thm15:themeFamily xmlns:thm15="http://schemas.microsoft.com/office/thememl/2012/main" name="Præsentation1" id="{17AFB7EF-DF65-47DA-ABE1-97F599FC1E52}" vid="{900B7545-0238-4A30-953C-2F515DBB31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03602-65E0-48FA-BF06-563C46D1CC25}">
  <ds:schemaRefs>
    <ds:schemaRef ds:uri="5eaab4c3-db73-4b93-9200-350b498c50e8"/>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1790affa-1f64-4e58-8dd7-745390e575dd"/>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FA39FA-C90B-44C5-8395-0F72C2D9FD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941783_aau-16_9-arial-dk</Template>
  <TotalTime>488</TotalTime>
  <Words>543</Words>
  <Application>Microsoft Office PowerPoint</Application>
  <PresentationFormat>Widescreen</PresentationFormat>
  <Paragraphs>165</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Barlow</vt:lpstr>
      <vt:lpstr>Calibri</vt:lpstr>
      <vt:lpstr>Cambria Math</vt:lpstr>
      <vt:lpstr>AAU PowerPoint</vt:lpstr>
      <vt:lpstr>Computer netværk og Internet Of Things (IoT)</vt:lpstr>
      <vt:lpstr>Hvad skal vi snakke om i dag?</vt:lpstr>
      <vt:lpstr>Internettet</vt:lpstr>
      <vt:lpstr>Internet Of Things (IoT)</vt:lpstr>
      <vt:lpstr>Computer netværk og Internettet</vt:lpstr>
      <vt:lpstr>Lidt om internettet</vt:lpstr>
      <vt:lpstr>Computer netværk</vt:lpstr>
      <vt:lpstr> IP-addresser</vt:lpstr>
      <vt:lpstr>Netværk socket</vt:lpstr>
      <vt:lpstr>Netværk buffer</vt:lpstr>
      <vt:lpstr>Trådløse netværk</vt:lpstr>
      <vt:lpstr>WiFi</vt:lpstr>
      <vt:lpstr>Internet Of Things</vt:lpstr>
      <vt:lpstr>Internet Of Things</vt:lpstr>
      <vt:lpstr>Indlejret Systemer</vt:lpstr>
      <vt:lpstr>5G og fremtiden</vt:lpstr>
      <vt:lpstr>Lidt om trådløs kommunikation</vt:lpstr>
      <vt:lpstr>5G</vt:lpstr>
      <vt:lpstr>Hvad kan 5G bruges til?</vt:lpstr>
      <vt:lpstr>Slut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Thien Thach Nguyen</dc:creator>
  <cp:lastModifiedBy>Thien Thach Nguyen</cp:lastModifiedBy>
  <cp:revision>9</cp:revision>
  <cp:lastPrinted>2017-03-09T03:48:56Z</cp:lastPrinted>
  <dcterms:created xsi:type="dcterms:W3CDTF">2024-10-19T22:48:41Z</dcterms:created>
  <dcterms:modified xsi:type="dcterms:W3CDTF">2024-10-22T22:13:28Z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